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56" r:id="rId5"/>
    <p:sldId id="729" r:id="rId6"/>
    <p:sldId id="257" r:id="rId7"/>
    <p:sldId id="779" r:id="rId8"/>
    <p:sldId id="747" r:id="rId9"/>
    <p:sldId id="748" r:id="rId10"/>
    <p:sldId id="753" r:id="rId11"/>
    <p:sldId id="755" r:id="rId12"/>
    <p:sldId id="695" r:id="rId13"/>
    <p:sldId id="778" r:id="rId14"/>
    <p:sldId id="726" r:id="rId15"/>
    <p:sldId id="696" r:id="rId16"/>
    <p:sldId id="697" r:id="rId17"/>
    <p:sldId id="698" r:id="rId18"/>
    <p:sldId id="701" r:id="rId19"/>
    <p:sldId id="703" r:id="rId20"/>
    <p:sldId id="704" r:id="rId21"/>
    <p:sldId id="757" r:id="rId22"/>
    <p:sldId id="705" r:id="rId23"/>
    <p:sldId id="706" r:id="rId24"/>
    <p:sldId id="770" r:id="rId25"/>
    <p:sldId id="763" r:id="rId26"/>
    <p:sldId id="758" r:id="rId27"/>
    <p:sldId id="764" r:id="rId28"/>
    <p:sldId id="771" r:id="rId29"/>
    <p:sldId id="765" r:id="rId30"/>
    <p:sldId id="774" r:id="rId31"/>
    <p:sldId id="775" r:id="rId32"/>
    <p:sldId id="772" r:id="rId33"/>
    <p:sldId id="776" r:id="rId34"/>
    <p:sldId id="730" r:id="rId35"/>
    <p:sldId id="724" r:id="rId36"/>
    <p:sldId id="773" r:id="rId37"/>
    <p:sldId id="769" r:id="rId38"/>
    <p:sldId id="710" r:id="rId39"/>
    <p:sldId id="766" r:id="rId40"/>
    <p:sldId id="76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1E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1" autoAdjust="0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189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7D732-74BB-AF40-97AA-A6C1EDDBA12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FFBB4-29F2-0B4F-AD73-F20E2C736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38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FFBB4-29F2-0B4F-AD73-F20E2C7367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56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FFBB4-29F2-0B4F-AD73-F20E2C7367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6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8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2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8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4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2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9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8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0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2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3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3DC4D-D0AE-1642-B712-916A99D89C4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124E-8B8C-D349-99E1-801F91F6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9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jp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18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Verdana"/>
                <a:cs typeface="Verdana"/>
              </a:rPr>
              <a:t>URMC</a:t>
            </a:r>
            <a:r>
              <a:rPr lang="zh-CN" altLang="en-US" sz="400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Verdana"/>
                <a:cs typeface="Verdana"/>
              </a:rPr>
              <a:t>Caregiver</a:t>
            </a:r>
            <a:r>
              <a:rPr lang="zh-CN" altLang="en-US" sz="400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Verdana"/>
                <a:cs typeface="Verdana"/>
              </a:rPr>
              <a:t>Project</a:t>
            </a:r>
            <a:br>
              <a:rPr lang="en-US" altLang="zh-CN" sz="4000" dirty="0">
                <a:solidFill>
                  <a:schemeClr val="bg1"/>
                </a:solidFill>
                <a:latin typeface="Verdana"/>
                <a:cs typeface="Verdana"/>
              </a:rPr>
            </a:br>
            <a:endParaRPr lang="en-US" sz="4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20689"/>
            <a:ext cx="6400800" cy="1328057"/>
          </a:xfrm>
        </p:spPr>
        <p:txBody>
          <a:bodyPr>
            <a:normAutofit/>
          </a:bodyPr>
          <a:lstStyle/>
          <a:p>
            <a:r>
              <a:rPr lang="en-US" altLang="zh-CN" sz="1700" dirty="0" err="1">
                <a:solidFill>
                  <a:schemeClr val="bg1"/>
                </a:solidFill>
                <a:latin typeface="Verdana"/>
                <a:cs typeface="Verdana"/>
              </a:rPr>
              <a:t>Chenwei</a:t>
            </a:r>
            <a:r>
              <a:rPr lang="zh-CN" altLang="en-US" sz="170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latin typeface="Verdana"/>
                <a:cs typeface="Verdana"/>
              </a:rPr>
              <a:t>Wu</a:t>
            </a:r>
          </a:p>
          <a:p>
            <a:r>
              <a:rPr lang="en-US" altLang="zh-CN" sz="1700" dirty="0" err="1">
                <a:solidFill>
                  <a:schemeClr val="bg1"/>
                </a:solidFill>
                <a:latin typeface="Verdana"/>
                <a:cs typeface="Verdana"/>
              </a:rPr>
              <a:t>Haosong</a:t>
            </a:r>
            <a:r>
              <a:rPr lang="zh-CN" altLang="en-US" sz="170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latin typeface="Verdana"/>
                <a:cs typeface="Verdana"/>
              </a:rPr>
              <a:t>Rao</a:t>
            </a:r>
          </a:p>
          <a:p>
            <a:r>
              <a:rPr lang="en-US" altLang="zh-CN" sz="1700" dirty="0" err="1">
                <a:solidFill>
                  <a:schemeClr val="bg1"/>
                </a:solidFill>
                <a:latin typeface="Verdana"/>
                <a:cs typeface="Verdana"/>
              </a:rPr>
              <a:t>Xuening</a:t>
            </a:r>
            <a:r>
              <a:rPr lang="zh-CN" altLang="en-US" sz="170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latin typeface="Verdana"/>
                <a:cs typeface="Verdana"/>
              </a:rPr>
              <a:t>Zhang</a:t>
            </a:r>
          </a:p>
          <a:p>
            <a:r>
              <a:rPr lang="en-US" altLang="zh-CN" sz="1700" dirty="0" err="1">
                <a:solidFill>
                  <a:schemeClr val="bg1"/>
                </a:solidFill>
                <a:latin typeface="Verdana"/>
                <a:cs typeface="Verdana"/>
              </a:rPr>
              <a:t>Meizhu</a:t>
            </a:r>
            <a:r>
              <a:rPr lang="en-US" altLang="zh-CN" sz="1700" dirty="0">
                <a:solidFill>
                  <a:schemeClr val="bg1"/>
                </a:solidFill>
                <a:latin typeface="Verdana"/>
                <a:cs typeface="Verdana"/>
              </a:rPr>
              <a:t> Wang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3AD1771-717B-409B-ADA8-E4F22126CDD4}"/>
              </a:ext>
            </a:extLst>
          </p:cNvPr>
          <p:cNvSpPr txBox="1">
            <a:spLocks/>
          </p:cNvSpPr>
          <p:nvPr/>
        </p:nvSpPr>
        <p:spPr>
          <a:xfrm>
            <a:off x="1488489" y="2932237"/>
            <a:ext cx="6400800" cy="132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00" dirty="0">
                <a:solidFill>
                  <a:schemeClr val="bg1"/>
                </a:solidFill>
                <a:latin typeface="Verdana"/>
                <a:cs typeface="Verdana"/>
              </a:rPr>
              <a:t>Final Presentation</a:t>
            </a:r>
            <a:endParaRPr lang="en-US" sz="17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96941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502433" y="4800598"/>
            <a:ext cx="3511233" cy="83000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38907" y="-5326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Data Exploration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593" y="952129"/>
            <a:ext cx="475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Calibri" charset="0"/>
                <a:ea typeface="Calibri" charset="0"/>
                <a:cs typeface="Calibri" charset="0"/>
              </a:rPr>
              <a:t>Emotional</a:t>
            </a:r>
            <a:r>
              <a:rPr lang="zh-CN" alt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>
                <a:latin typeface="Calibri" charset="0"/>
                <a:ea typeface="Calibri" charset="0"/>
                <a:cs typeface="Calibri" charset="0"/>
              </a:rPr>
              <a:t>Health</a:t>
            </a:r>
            <a:r>
              <a:rPr lang="zh-CN" alt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>
                <a:latin typeface="Calibri" charset="0"/>
                <a:ea typeface="Calibri" charset="0"/>
                <a:cs typeface="Calibri" charset="0"/>
              </a:rPr>
              <a:t>Outcomes</a:t>
            </a:r>
            <a:r>
              <a:rPr lang="zh-CN" alt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>
                <a:latin typeface="Calibri" charset="0"/>
                <a:ea typeface="Calibri" charset="0"/>
                <a:cs typeface="Calibri" charset="0"/>
              </a:rPr>
              <a:t>Overview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099" y="952128"/>
            <a:ext cx="3771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Statistical</a:t>
            </a:r>
            <a:r>
              <a:rPr lang="zh-CN" altLang="en-US" sz="2200" dirty="0"/>
              <a:t> </a:t>
            </a:r>
            <a:r>
              <a:rPr lang="en-US" altLang="zh-CN" sz="2200" dirty="0"/>
              <a:t>Outcomes</a:t>
            </a:r>
            <a:r>
              <a:rPr lang="zh-CN" altLang="en-US" sz="2200" dirty="0"/>
              <a:t> </a:t>
            </a:r>
            <a:r>
              <a:rPr lang="en-US" altLang="zh-CN" sz="2200" dirty="0"/>
              <a:t>Overview</a:t>
            </a:r>
            <a:endParaRPr lang="en-US" sz="2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/>
          <a:stretch/>
        </p:blipFill>
        <p:spPr>
          <a:xfrm>
            <a:off x="285738" y="1646222"/>
            <a:ext cx="4701678" cy="3154376"/>
          </a:xfrm>
          <a:prstGeom prst="rect">
            <a:avLst/>
          </a:prstGeom>
        </p:spPr>
      </p:pic>
      <p:sp>
        <p:nvSpPr>
          <p:cNvPr id="19" name="Line Callout 2 18"/>
          <p:cNvSpPr/>
          <p:nvPr/>
        </p:nvSpPr>
        <p:spPr>
          <a:xfrm rot="10800000">
            <a:off x="214303" y="4962849"/>
            <a:ext cx="3079102" cy="66775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2299"/>
              <a:gd name="adj6" fmla="val -2267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1306" y="4984271"/>
            <a:ext cx="307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Caregiver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Anxiety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(CGGAD7)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Caregiver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Depression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(CGPHQ2)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1617982" y="2200829"/>
            <a:ext cx="996628" cy="642383"/>
          </a:xfrm>
          <a:prstGeom prst="wedgeEllipseCallou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689422" y="2260410"/>
            <a:ext cx="107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Caregiver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Distress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33" y="1646222"/>
            <a:ext cx="3511233" cy="286893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09436" y="4800598"/>
            <a:ext cx="4214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SF-12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Total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Score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(SF12total)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Physical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Health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Total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Score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(AGG_PHYS)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Mental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Health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Total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Score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(AGG_MENT)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2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0043" y="9429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Data Exploration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pic>
        <p:nvPicPr>
          <p:cNvPr id="4" name="slide2" descr="Sheet 5">
            <a:extLst>
              <a:ext uri="{FF2B5EF4-FFF2-40B4-BE49-F238E27FC236}">
                <a16:creationId xmlns:a16="http://schemas.microsoft.com/office/drawing/2014/main" id="{23937CFB-A7C8-4039-8DDD-043774098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89014"/>
            <a:ext cx="84963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0043" y="-53986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Caregiver</a:t>
            </a:r>
            <a:r>
              <a:rPr lang="zh-CN" altLang="en-US" sz="3200" b="1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Distress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2948C8B-FC74-C741-B2D4-E735252B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9" y="81437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Preprocessing:</a:t>
            </a:r>
          </a:p>
          <a:p>
            <a:pPr marL="857250" lvl="1" indent="-457200">
              <a:buFontTx/>
              <a:buChar char="-"/>
            </a:pP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</a:rPr>
              <a:t>Cgdistress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</a:rPr>
              <a:t> has 226 zeros (Caregiver impaired distress&lt;4) and 172 ones (distress&gt;=4), so no data imbalance</a:t>
            </a:r>
          </a:p>
          <a:p>
            <a:pPr marL="857250" lvl="1" indent="-457200">
              <a:buFontTx/>
              <a:buChar char="-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</a:rPr>
              <a:t>Removed missing, one hot encoded </a:t>
            </a: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</a:rPr>
              <a:t>categoricals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</a:rPr>
              <a:t> and dropped one each to avoid multi-collinearity.</a:t>
            </a:r>
          </a:p>
          <a:p>
            <a:pPr marL="857250" lvl="1" indent="-457200">
              <a:buFontTx/>
              <a:buChar char="-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</a:rPr>
              <a:t>Split data 4-1 between train &amp; test set and grid search to tune model with 5 folds Cross Validation.</a:t>
            </a:r>
          </a:p>
          <a:p>
            <a:pPr marL="857250" lvl="1" indent="-457200">
              <a:buFontTx/>
              <a:buChar char="-"/>
            </a:pPr>
            <a:endParaRPr lang="en-US" altLang="zh-CN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8D7E5E-0EDF-4C54-BE00-75C3B946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291" y="3535532"/>
            <a:ext cx="3695200" cy="28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16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0043" y="117469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F497D"/>
                </a:solidFill>
                <a:latin typeface="Verdana"/>
                <a:cs typeface="Verdana"/>
              </a:rPr>
              <a:t>2D Representation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60D7B11-0ACC-489C-B5AE-15A6705B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4" y="1562237"/>
            <a:ext cx="8702731" cy="30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9F8DA0-1DC2-4FC2-821E-AA5A6B16817B}"/>
              </a:ext>
            </a:extLst>
          </p:cNvPr>
          <p:cNvSpPr/>
          <p:nvPr/>
        </p:nvSpPr>
        <p:spPr>
          <a:xfrm>
            <a:off x="2624318" y="4904247"/>
            <a:ext cx="39881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No clear linearly separable relationship </a:t>
            </a:r>
          </a:p>
          <a:p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Guess: - ML might be better than logistic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5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9" r="14584" b="10000"/>
          <a:stretch/>
        </p:blipFill>
        <p:spPr>
          <a:xfrm>
            <a:off x="443882" y="159799"/>
            <a:ext cx="8318377" cy="59391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5739" y="-53985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Heatmap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2948C8B-FC74-C741-B2D4-E735252B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551" y="913331"/>
            <a:ext cx="2099569" cy="26806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i="1" dirty="0"/>
              <a:t>Spearman</a:t>
            </a:r>
            <a:r>
              <a:rPr lang="zh-CN" altLang="en-US" sz="2800" i="1" dirty="0"/>
              <a:t> </a:t>
            </a:r>
            <a:endParaRPr lang="en-US" altLang="zh-CN" sz="2800" i="1" dirty="0"/>
          </a:p>
          <a:p>
            <a:pPr marL="0" indent="0">
              <a:buNone/>
            </a:pPr>
            <a:r>
              <a:rPr lang="en-US" altLang="zh-CN" sz="2800" i="1" dirty="0"/>
              <a:t>Correlation</a:t>
            </a:r>
            <a:r>
              <a:rPr lang="zh-CN" altLang="en-US" sz="2800" i="1" dirty="0"/>
              <a:t> </a:t>
            </a:r>
            <a:endParaRPr lang="en-US" altLang="zh-CN" sz="2800" i="1" dirty="0"/>
          </a:p>
          <a:p>
            <a:pPr marL="0" indent="0">
              <a:buNone/>
            </a:pPr>
            <a:r>
              <a:rPr lang="en-US" altLang="zh-CN" sz="2800" i="1" dirty="0"/>
              <a:t>Matrix Analysis:</a:t>
            </a:r>
          </a:p>
          <a:p>
            <a:pPr marL="0" indent="0">
              <a:buNone/>
            </a:pPr>
            <a:r>
              <a:rPr lang="en-US" altLang="zh-CN" sz="2800" i="1" dirty="0"/>
              <a:t>-patient distress</a:t>
            </a:r>
          </a:p>
          <a:p>
            <a:pPr marL="0" indent="0">
              <a:buNone/>
            </a:pPr>
            <a:r>
              <a:rPr lang="en-US" altLang="zh-CN" sz="2800" i="1" dirty="0"/>
              <a:t>-age</a:t>
            </a:r>
          </a:p>
          <a:p>
            <a:pPr marL="0" indent="0">
              <a:buNone/>
            </a:pPr>
            <a:r>
              <a:rPr lang="en-US" altLang="zh-CN" sz="2800" i="1" dirty="0"/>
              <a:t>-gender</a:t>
            </a:r>
          </a:p>
          <a:p>
            <a:pPr marL="0" indent="0">
              <a:buNone/>
            </a:pPr>
            <a:r>
              <a:rPr lang="en-US" altLang="zh-CN" sz="2600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043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0043" y="117469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Machine Learning Methods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2948C8B-FC74-C741-B2D4-E735252B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9" y="1085849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              </a:t>
            </a:r>
            <a:endParaRPr lang="en-US" sz="2800" spc="-4" dirty="0"/>
          </a:p>
          <a:p>
            <a:r>
              <a:rPr lang="en-US" altLang="zh-CN" sz="2800" spc="-4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mplemented through scikit-learn and imbalance-learn.</a:t>
            </a:r>
          </a:p>
          <a:p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Several classical machine learning methods: </a:t>
            </a:r>
            <a:r>
              <a:rPr lang="en-US" altLang="zh-CN" sz="2600" i="1" u="sng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Logistic Regression</a:t>
            </a: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altLang="zh-CN" sz="2600" i="1" u="sng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600" i="1" u="sng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KNN Classifier</a:t>
            </a:r>
            <a:r>
              <a:rPr lang="en-US" altLang="zh-CN" sz="26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2600" i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600" i="1" u="sng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Random Forest</a:t>
            </a:r>
            <a:r>
              <a:rPr lang="en-US" altLang="zh-CN" sz="2600" i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 ,</a:t>
            </a:r>
            <a:r>
              <a:rPr lang="en-US" altLang="zh-CN" sz="2600" i="1" u="sng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AdaBoost, Gradient Boost </a:t>
            </a: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en-US" altLang="zh-CN" sz="26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600" i="1" u="sng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Support Vectors Machine</a:t>
            </a: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en-US" altLang="zh-CN" sz="2800" spc="-4" dirty="0"/>
          </a:p>
          <a:p>
            <a:pPr marL="0" indent="0">
              <a:spcBef>
                <a:spcPts val="398"/>
              </a:spcBef>
              <a:buNone/>
            </a:pPr>
            <a:endParaRPr lang="en-US" sz="2600" dirty="0"/>
          </a:p>
          <a:p>
            <a:endParaRPr lang="en-US" altLang="zh-CN" sz="2800" spc="-4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DCB8D55A-C4F4-45BD-944C-F50C520C2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7" y="3429000"/>
            <a:ext cx="5094526" cy="257004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C431C0F-25DC-449A-8D92-0CFCB3D7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78" y="3429000"/>
            <a:ext cx="2745227" cy="267202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2E348CC-47CD-42BD-889D-37A9931C8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7" y="1054013"/>
            <a:ext cx="1085656" cy="584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9BCFF9-BFB0-4F20-91E9-5E78E2E52AC8}"/>
              </a:ext>
            </a:extLst>
          </p:cNvPr>
          <p:cNvSpPr txBox="1"/>
          <p:nvPr/>
        </p:nvSpPr>
        <p:spPr>
          <a:xfrm>
            <a:off x="270882" y="3897740"/>
            <a:ext cx="82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e.g. Random Forest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319D1-889A-4ADF-9C50-2C6DB8B0A721}"/>
              </a:ext>
            </a:extLst>
          </p:cNvPr>
          <p:cNvSpPr txBox="1"/>
          <p:nvPr/>
        </p:nvSpPr>
        <p:spPr>
          <a:xfrm>
            <a:off x="5225168" y="3837829"/>
            <a:ext cx="8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e.g. </a:t>
            </a:r>
          </a:p>
          <a:p>
            <a:r>
              <a:rPr lang="en-US" sz="1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203953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19909B-49EC-415C-9AD4-0C2542A7E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" t="3361" r="1528" b="3480"/>
          <a:stretch/>
        </p:blipFill>
        <p:spPr>
          <a:xfrm>
            <a:off x="4086" y="0"/>
            <a:ext cx="8975451" cy="622517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7164" y="24700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3D Grid Search for Hyperparameters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29" name="Arrow: Right 16">
            <a:extLst>
              <a:ext uri="{FF2B5EF4-FFF2-40B4-BE49-F238E27FC236}">
                <a16:creationId xmlns:a16="http://schemas.microsoft.com/office/drawing/2014/main" id="{990E8178-903D-4857-9C0B-7186A174FDCC}"/>
              </a:ext>
            </a:extLst>
          </p:cNvPr>
          <p:cNvSpPr/>
          <p:nvPr/>
        </p:nvSpPr>
        <p:spPr>
          <a:xfrm rot="16000147">
            <a:off x="866373" y="2330748"/>
            <a:ext cx="936999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0">
            <a:extLst>
              <a:ext uri="{FF2B5EF4-FFF2-40B4-BE49-F238E27FC236}">
                <a16:creationId xmlns:a16="http://schemas.microsoft.com/office/drawing/2014/main" id="{DE5AA0AE-D476-41E2-860E-A9B3E5AD386A}"/>
              </a:ext>
            </a:extLst>
          </p:cNvPr>
          <p:cNvSpPr/>
          <p:nvPr/>
        </p:nvSpPr>
        <p:spPr>
          <a:xfrm rot="16000147">
            <a:off x="921528" y="3547034"/>
            <a:ext cx="1032400" cy="4571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1E0D376A-F47D-4A84-8A92-D5CB4D59473F}"/>
              </a:ext>
            </a:extLst>
          </p:cNvPr>
          <p:cNvSpPr/>
          <p:nvPr/>
        </p:nvSpPr>
        <p:spPr>
          <a:xfrm rot="4690396">
            <a:off x="1533329" y="4510661"/>
            <a:ext cx="251195" cy="53235"/>
          </a:xfrm>
          <a:prstGeom prst="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12">
            <a:extLst>
              <a:ext uri="{FF2B5EF4-FFF2-40B4-BE49-F238E27FC236}">
                <a16:creationId xmlns:a16="http://schemas.microsoft.com/office/drawing/2014/main" id="{B8B02B08-9B4E-4638-BD5D-E3E6EED37FE1}"/>
              </a:ext>
            </a:extLst>
          </p:cNvPr>
          <p:cNvSpPr/>
          <p:nvPr/>
        </p:nvSpPr>
        <p:spPr>
          <a:xfrm rot="4690396">
            <a:off x="1527651" y="5042631"/>
            <a:ext cx="516811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17">
            <a:extLst>
              <a:ext uri="{FF2B5EF4-FFF2-40B4-BE49-F238E27FC236}">
                <a16:creationId xmlns:a16="http://schemas.microsoft.com/office/drawing/2014/main" id="{1BC9C71C-4118-4432-9F47-4BBD6C2184A2}"/>
              </a:ext>
            </a:extLst>
          </p:cNvPr>
          <p:cNvSpPr/>
          <p:nvPr/>
        </p:nvSpPr>
        <p:spPr>
          <a:xfrm rot="21180999">
            <a:off x="2173916" y="5470110"/>
            <a:ext cx="1115187" cy="45719"/>
          </a:xfrm>
          <a:prstGeom prst="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15">
            <a:extLst>
              <a:ext uri="{FF2B5EF4-FFF2-40B4-BE49-F238E27FC236}">
                <a16:creationId xmlns:a16="http://schemas.microsoft.com/office/drawing/2014/main" id="{160882CD-F289-4719-8E8E-A5C25652C91A}"/>
              </a:ext>
            </a:extLst>
          </p:cNvPr>
          <p:cNvSpPr/>
          <p:nvPr/>
        </p:nvSpPr>
        <p:spPr>
          <a:xfrm rot="21180999" flipV="1">
            <a:off x="3642024" y="5149390"/>
            <a:ext cx="3100401" cy="11887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61392" y="5749779"/>
            <a:ext cx="5605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 : Green is increase in accuracy and Red is decrease. </a:t>
            </a:r>
          </a:p>
        </p:txBody>
      </p:sp>
    </p:spTree>
    <p:extLst>
      <p:ext uri="{BB962C8B-B14F-4D97-AF65-F5344CB8AC3E}">
        <p14:creationId xmlns:p14="http://schemas.microsoft.com/office/powerpoint/2010/main" val="76431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7164" y="24700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F497D"/>
                </a:solidFill>
                <a:latin typeface="Verdana"/>
                <a:cs typeface="Verdana"/>
              </a:rPr>
              <a:t>Model Performance - Accuracy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2948C8B-FC74-C741-B2D4-E735252B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64" y="1364582"/>
            <a:ext cx="8229600" cy="255046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Model selection based on CV Results (on ~300 data points)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Test Results for selected models (on ~100 data points)</a:t>
            </a:r>
          </a:p>
          <a:p>
            <a:endParaRPr lang="en-US" sz="2800" dirty="0"/>
          </a:p>
          <a:p>
            <a:endParaRPr lang="en-US" altLang="zh-CN" sz="2800" spc="-4" dirty="0"/>
          </a:p>
          <a:p>
            <a:pPr marL="0" indent="0">
              <a:spcBef>
                <a:spcPts val="398"/>
              </a:spcBef>
              <a:buNone/>
            </a:pPr>
            <a:endParaRPr lang="en-US" sz="2600" dirty="0"/>
          </a:p>
          <a:p>
            <a:endParaRPr lang="en-US" altLang="zh-CN" sz="2800" spc="-4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881C586-F414-497D-90B3-656FFCA97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721436"/>
              </p:ext>
            </p:extLst>
          </p:nvPr>
        </p:nvGraphicFramePr>
        <p:xfrm>
          <a:off x="863256" y="2197182"/>
          <a:ext cx="7417487" cy="1229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022">
                  <a:extLst>
                    <a:ext uri="{9D8B030D-6E8A-4147-A177-3AD203B41FA5}">
                      <a16:colId xmlns:a16="http://schemas.microsoft.com/office/drawing/2014/main" val="1025248197"/>
                    </a:ext>
                  </a:extLst>
                </a:gridCol>
                <a:gridCol w="1168893">
                  <a:extLst>
                    <a:ext uri="{9D8B030D-6E8A-4147-A177-3AD203B41FA5}">
                      <a16:colId xmlns:a16="http://schemas.microsoft.com/office/drawing/2014/main" val="1614339522"/>
                    </a:ext>
                  </a:extLst>
                </a:gridCol>
                <a:gridCol w="1168893">
                  <a:extLst>
                    <a:ext uri="{9D8B030D-6E8A-4147-A177-3AD203B41FA5}">
                      <a16:colId xmlns:a16="http://schemas.microsoft.com/office/drawing/2014/main" val="1349735527"/>
                    </a:ext>
                  </a:extLst>
                </a:gridCol>
                <a:gridCol w="1168893">
                  <a:extLst>
                    <a:ext uri="{9D8B030D-6E8A-4147-A177-3AD203B41FA5}">
                      <a16:colId xmlns:a16="http://schemas.microsoft.com/office/drawing/2014/main" val="3190514233"/>
                    </a:ext>
                  </a:extLst>
                </a:gridCol>
                <a:gridCol w="1168893">
                  <a:extLst>
                    <a:ext uri="{9D8B030D-6E8A-4147-A177-3AD203B41FA5}">
                      <a16:colId xmlns:a16="http://schemas.microsoft.com/office/drawing/2014/main" val="2021056016"/>
                    </a:ext>
                  </a:extLst>
                </a:gridCol>
                <a:gridCol w="1168893">
                  <a:extLst>
                    <a:ext uri="{9D8B030D-6E8A-4147-A177-3AD203B41FA5}">
                      <a16:colId xmlns:a16="http://schemas.microsoft.com/office/drawing/2014/main" val="646392182"/>
                    </a:ext>
                  </a:extLst>
                </a:gridCol>
              </a:tblGrid>
              <a:tr h="3750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Adaboost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50575"/>
                  </a:ext>
                </a:extLst>
              </a:tr>
              <a:tr h="279238">
                <a:tc>
                  <a:txBody>
                    <a:bodyPr/>
                    <a:lstStyle/>
                    <a:p>
                      <a:r>
                        <a:rPr lang="en-US" dirty="0"/>
                        <a:t>Avg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820907"/>
                  </a:ext>
                </a:extLst>
              </a:tr>
              <a:tr h="488666">
                <a:tc>
                  <a:txBody>
                    <a:bodyPr/>
                    <a:lstStyle/>
                    <a:p>
                      <a:r>
                        <a:rPr lang="en-US" dirty="0"/>
                        <a:t>Combinations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446534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B8F98AB0-F34B-4245-8033-6C80B364D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91601"/>
              </p:ext>
            </p:extLst>
          </p:nvPr>
        </p:nvGraphicFramePr>
        <p:xfrm>
          <a:off x="1323964" y="416788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798008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53589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3029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SVC (RBF)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5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0.6875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0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1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4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28720" y="1405305"/>
            <a:ext cx="6800855" cy="1143000"/>
          </a:xfrm>
        </p:spPr>
        <p:txBody>
          <a:bodyPr>
            <a:noAutofit/>
          </a:bodyPr>
          <a:lstStyle/>
          <a:p>
            <a:r>
              <a:rPr lang="en-US" altLang="zh-CN" sz="3400" b="1" dirty="0">
                <a:solidFill>
                  <a:srgbClr val="1F497D"/>
                </a:solidFill>
                <a:latin typeface="Verdana"/>
                <a:cs typeface="Verdana"/>
              </a:rPr>
              <a:t>Fighting Imbalanced Data</a:t>
            </a:r>
            <a:br>
              <a:rPr lang="en-US" altLang="zh-CN" sz="3400" b="1" dirty="0">
                <a:solidFill>
                  <a:srgbClr val="1F497D"/>
                </a:solidFill>
                <a:latin typeface="Verdana"/>
                <a:cs typeface="Verdana"/>
              </a:rPr>
            </a:br>
            <a:r>
              <a:rPr lang="en-US" altLang="zh-CN" sz="3400" b="1" dirty="0">
                <a:solidFill>
                  <a:srgbClr val="1F497D"/>
                </a:solidFill>
                <a:latin typeface="Verdana"/>
                <a:cs typeface="Verdana"/>
              </a:rPr>
              <a:t>(Challenges)</a:t>
            </a:r>
            <a:endParaRPr lang="en-US" sz="34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2997" y="2706087"/>
            <a:ext cx="7173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  <a:sym typeface="Arial"/>
              </a:rPr>
              <a:t>Cgdistress</a:t>
            </a: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  <a:sym typeface="Arial"/>
              </a:rPr>
              <a:t>(Caregiver Impaired Distress</a:t>
            </a:r>
            <a:r>
              <a:rPr lang="en-US" altLang="zh-CN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  <a:sym typeface="Arial"/>
              </a:rPr>
              <a:t>)</a:t>
            </a:r>
            <a:endParaRPr lang="en-US" sz="2400" dirty="0">
              <a:solidFill>
                <a:srgbClr val="1E497D"/>
              </a:solidFill>
              <a:latin typeface="Verdana" charset="0"/>
              <a:ea typeface="Verdana" charset="0"/>
              <a:cs typeface="Verdana" charset="0"/>
              <a:sym typeface="Arial"/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Cgphq2(Caregiver Impaired Depression)</a:t>
            </a:r>
          </a:p>
          <a:p>
            <a:pPr algn="ctr"/>
            <a:endParaRPr lang="en-US" sz="2400" dirty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E0B76-3ED3-445C-806C-44B0706F276E}"/>
              </a:ext>
            </a:extLst>
          </p:cNvPr>
          <p:cNvSpPr/>
          <p:nvPr/>
        </p:nvSpPr>
        <p:spPr>
          <a:xfrm>
            <a:off x="1535836" y="3125202"/>
            <a:ext cx="6780592" cy="3925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F52B2B-2E2A-4665-BA7F-094E8265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90" y="1133888"/>
            <a:ext cx="3826276" cy="291151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0043" y="170986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Fighting Data Imbalance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2948C8B-FC74-C741-B2D4-E735252B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834" y="1324409"/>
            <a:ext cx="3727140" cy="1303991"/>
          </a:xfrm>
        </p:spPr>
        <p:txBody>
          <a:bodyPr>
            <a:noAutofit/>
          </a:bodyPr>
          <a:lstStyle/>
          <a:p>
            <a:pPr marL="400050" lvl="1" indent="0">
              <a:buNone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Cgphq2 has 309 zeros (Caregiver impaired depression&lt;2) and 71 ones (Caregiver impaired depression&gt;=2), so big data imbalance exists.</a:t>
            </a:r>
          </a:p>
          <a:p>
            <a:pPr marL="857250" lvl="1" indent="-457200">
              <a:buFontTx/>
              <a:buChar char="-"/>
            </a:pPr>
            <a:endParaRPr lang="en-US" altLang="zh-CN" sz="1600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BBDDF3C-C26A-438D-A661-FC7C330AEF14}"/>
              </a:ext>
            </a:extLst>
          </p:cNvPr>
          <p:cNvSpPr txBox="1">
            <a:spLocks/>
          </p:cNvSpPr>
          <p:nvPr/>
        </p:nvSpPr>
        <p:spPr>
          <a:xfrm>
            <a:off x="5184013" y="2443941"/>
            <a:ext cx="3240350" cy="142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/>
              <a:t>Why we care? (Similar to scam email detection)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If we don’t, the model would simply ignore the minority class (which is of more importance – here helps us to identify whether a caregiver has depression) and classify all as the majority class  </a:t>
            </a:r>
          </a:p>
          <a:p>
            <a:pPr marL="857250" lvl="1" indent="-457200">
              <a:buFontTx/>
              <a:buChar char="-"/>
            </a:pPr>
            <a:endParaRPr lang="en-US" altLang="zh-CN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5DF966-DF74-4D52-A757-0C850D870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654" y="3983255"/>
            <a:ext cx="2797521" cy="2262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213CB-AB34-448B-AD34-EF05EC182B7A}"/>
              </a:ext>
            </a:extLst>
          </p:cNvPr>
          <p:cNvSpPr txBox="1"/>
          <p:nvPr/>
        </p:nvSpPr>
        <p:spPr>
          <a:xfrm>
            <a:off x="4514843" y="4582856"/>
            <a:ext cx="5044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Plain Logistic Regression Model</a:t>
            </a:r>
          </a:p>
          <a:p>
            <a:r>
              <a:rPr lang="en-US" dirty="0"/>
              <a:t>Overall accuracy  (73+2)/95=78.9%</a:t>
            </a:r>
          </a:p>
          <a:p>
            <a:r>
              <a:rPr lang="en-US" dirty="0"/>
              <a:t>But </a:t>
            </a:r>
            <a:r>
              <a:rPr lang="en-US" dirty="0">
                <a:solidFill>
                  <a:srgbClr val="FF0000"/>
                </a:solidFill>
              </a:rPr>
              <a:t>BAD</a:t>
            </a:r>
            <a:r>
              <a:rPr lang="en-US" dirty="0"/>
              <a:t>!– Class 1 accuracy only 0.11</a:t>
            </a:r>
          </a:p>
        </p:txBody>
      </p:sp>
    </p:spTree>
    <p:extLst>
      <p:ext uri="{BB962C8B-B14F-4D97-AF65-F5344CB8AC3E}">
        <p14:creationId xmlns:p14="http://schemas.microsoft.com/office/powerpoint/2010/main" val="30086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Agenda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948C8B-FC74-C741-B2D4-E735252B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Project Goals &amp; Deliverables </a:t>
            </a:r>
          </a:p>
          <a:p>
            <a:r>
              <a:rPr lang="en-US" altLang="zh-CN" dirty="0"/>
              <a:t>Achievements</a:t>
            </a:r>
          </a:p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</a:p>
          <a:p>
            <a:r>
              <a:rPr lang="en-US" altLang="zh-CN" dirty="0"/>
              <a:t>Q&amp;A</a:t>
            </a:r>
          </a:p>
          <a:p>
            <a:endParaRPr lang="en-US" altLang="zh-CN" dirty="0"/>
          </a:p>
          <a:p>
            <a:pPr marL="857250" lvl="1" indent="-457200">
              <a:buFontTx/>
              <a:buChar char="-"/>
            </a:pP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11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 descr="地图的截图&#10;&#10;描述已自动生成">
            <a:extLst>
              <a:ext uri="{FF2B5EF4-FFF2-40B4-BE49-F238E27FC236}">
                <a16:creationId xmlns:a16="http://schemas.microsoft.com/office/drawing/2014/main" id="{F8BBEF54-3E74-4AA8-9920-35AE04AE9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76" y="3320249"/>
            <a:ext cx="4395696" cy="2840854"/>
          </a:xfrm>
          <a:prstGeom prst="rect">
            <a:avLst/>
          </a:prstGeom>
        </p:spPr>
      </p:pic>
      <p:pic>
        <p:nvPicPr>
          <p:cNvPr id="7" name="图片 4" descr="图片包含 游戏机&#10;&#10;描述已自动生成">
            <a:extLst>
              <a:ext uri="{FF2B5EF4-FFF2-40B4-BE49-F238E27FC236}">
                <a16:creationId xmlns:a16="http://schemas.microsoft.com/office/drawing/2014/main" id="{0F3AC4CB-896E-4416-B07F-20ADC2148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35" y="828985"/>
            <a:ext cx="4497777" cy="275733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0043" y="84487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SMOTE &amp; Change of Measures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8BC39-4756-4ACE-AE91-E0A6948C646A}"/>
              </a:ext>
            </a:extLst>
          </p:cNvPr>
          <p:cNvSpPr txBox="1"/>
          <p:nvPr/>
        </p:nvSpPr>
        <p:spPr>
          <a:xfrm>
            <a:off x="620189" y="1148283"/>
            <a:ext cx="3546093" cy="3457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 How to deal with it?</a:t>
            </a:r>
          </a:p>
          <a:p>
            <a:pPr marL="400050" indent="-285750">
              <a:buClr>
                <a:schemeClr val="dk1"/>
              </a:buClr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SMOTE (oversampling by creating synthetic data points)</a:t>
            </a:r>
            <a:r>
              <a:rPr lang="en" dirty="0">
                <a:solidFill>
                  <a:srgbClr val="00B050"/>
                </a:solidFill>
                <a:sym typeface="Wingdings 2" panose="05020102010507070707" pitchFamily="18" charset="2"/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pPr marL="400050" indent="-285750">
              <a:buClr>
                <a:schemeClr val="dk1"/>
              </a:buClr>
              <a:buFont typeface="Arial" charset="0"/>
              <a:buChar char="•"/>
            </a:pP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</a:rPr>
              <a:t>Downsampling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 (not feasible. If we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</a:rPr>
              <a:t>downsample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 the 300 to 97 we will shrink the dataset size by half) </a:t>
            </a:r>
          </a:p>
          <a:p>
            <a:pPr marL="400050" indent="-285750">
              <a:buClr>
                <a:schemeClr val="dk1"/>
              </a:buClr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Accuracy no more feasible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, instead we should use F1 score</a:t>
            </a:r>
          </a:p>
          <a:p>
            <a:pPr marL="400050" indent="-285750">
              <a:buClr>
                <a:schemeClr val="dk1"/>
              </a:buClr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Optimal Decision Threshold(when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</a:rPr>
              <a:t>tpr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 overlap with 1-fpr)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FF93A66-84C7-4B26-98E1-D711BC9FA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" t="454" r="835" b="18980"/>
          <a:stretch/>
        </p:blipFill>
        <p:spPr bwMode="auto">
          <a:xfrm>
            <a:off x="1294905" y="4883152"/>
            <a:ext cx="2196659" cy="12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33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7826" y="-52799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F497D"/>
                </a:solidFill>
                <a:latin typeface="Verdana"/>
                <a:cs typeface="Verdana"/>
              </a:rPr>
              <a:t>Results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11E28-25A5-461C-A88B-B3ADB2C9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04" y="1359880"/>
            <a:ext cx="2730159" cy="231489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8BC798-5827-469C-A6C0-1283C05CA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555" y="3845523"/>
            <a:ext cx="2730159" cy="23148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B3390E-1472-4DDF-8B31-D0FBDF6CE180}"/>
              </a:ext>
            </a:extLst>
          </p:cNvPr>
          <p:cNvSpPr txBox="1"/>
          <p:nvPr/>
        </p:nvSpPr>
        <p:spPr>
          <a:xfrm>
            <a:off x="3531516" y="3539072"/>
            <a:ext cx="190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Revised SVM</a:t>
            </a:r>
          </a:p>
        </p:txBody>
      </p:sp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0AD54F7A-3F80-4F32-9346-A02EBA66B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1605" y="1059232"/>
            <a:ext cx="261054" cy="261054"/>
          </a:xfrm>
          <a:prstGeom prst="rect">
            <a:avLst/>
          </a:prstGeom>
        </p:spPr>
      </p:pic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C3B4E00A-3099-4FB0-9FD4-5508D2B70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2484" y="3820956"/>
            <a:ext cx="360171" cy="360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3A0DB3-17D6-4B9D-B5EC-8F7AE9213660}"/>
              </a:ext>
            </a:extLst>
          </p:cNvPr>
          <p:cNvSpPr txBox="1"/>
          <p:nvPr/>
        </p:nvSpPr>
        <p:spPr>
          <a:xfrm>
            <a:off x="1115724" y="904809"/>
            <a:ext cx="30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Logistic (Accuracy)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13AAE-CE01-48C3-AE04-40E60FE9C7D5}"/>
              </a:ext>
            </a:extLst>
          </p:cNvPr>
          <p:cNvSpPr txBox="1"/>
          <p:nvPr/>
        </p:nvSpPr>
        <p:spPr>
          <a:xfrm>
            <a:off x="5313482" y="780914"/>
            <a:ext cx="1902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Revised Logistic (Smote, F1) </a:t>
            </a:r>
          </a:p>
          <a:p>
            <a:endParaRPr lang="en-US" dirty="0"/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1FAD425E-E951-4E2F-B563-F8288A2CEA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86854" y="1048305"/>
            <a:ext cx="388547" cy="38854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9C3363-6AC9-4DF6-A37E-7002966C5C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7918" y="1356734"/>
            <a:ext cx="2927483" cy="24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69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0156" y="11209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F497D"/>
                </a:solidFill>
                <a:latin typeface="Verdana"/>
                <a:cs typeface="Verdana"/>
              </a:rPr>
              <a:t>Results comparison -AUC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F0F4ECD-425F-46BC-909E-33054063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99" y="1058371"/>
            <a:ext cx="8118200" cy="50930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32791A-6210-4A0A-A654-F2BFFF4EE073}"/>
              </a:ext>
            </a:extLst>
          </p:cNvPr>
          <p:cNvSpPr/>
          <p:nvPr/>
        </p:nvSpPr>
        <p:spPr>
          <a:xfrm>
            <a:off x="3699102" y="4476778"/>
            <a:ext cx="5178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 Skill: ROC AUC=0.500</a:t>
            </a:r>
            <a:r>
              <a:rPr lang="zh-CN" altLang="en-US" dirty="0"/>
              <a:t>       </a:t>
            </a:r>
            <a:r>
              <a:rPr lang="en-US" dirty="0"/>
              <a:t>Ada: ROC AUC=0.657</a:t>
            </a:r>
          </a:p>
          <a:p>
            <a:r>
              <a:rPr lang="en-US" dirty="0"/>
              <a:t>Logistic: ROC AUC=0.623</a:t>
            </a:r>
            <a:r>
              <a:rPr lang="zh-CN" altLang="en-US" dirty="0"/>
              <a:t>       </a:t>
            </a:r>
            <a:r>
              <a:rPr lang="en-US" altLang="zh-CN" dirty="0">
                <a:solidFill>
                  <a:srgbClr val="00B050"/>
                </a:solidFill>
              </a:rPr>
              <a:t>SVM</a:t>
            </a:r>
            <a:r>
              <a:rPr lang="en-US" dirty="0">
                <a:solidFill>
                  <a:srgbClr val="00B050"/>
                </a:solidFill>
              </a:rPr>
              <a:t>: ROC AUC=0.707</a:t>
            </a:r>
          </a:p>
          <a:p>
            <a:r>
              <a:rPr lang="en-US" dirty="0"/>
              <a:t>RF: ROC AUC=0.688</a:t>
            </a:r>
            <a:r>
              <a:rPr lang="zh-CN" altLang="en-US" dirty="0"/>
              <a:t>                </a:t>
            </a:r>
            <a:r>
              <a:rPr lang="en-US" altLang="zh-CN" dirty="0"/>
              <a:t>G</a:t>
            </a:r>
            <a:r>
              <a:rPr lang="en-US" dirty="0"/>
              <a:t>b: ROC AUC=0.661</a:t>
            </a:r>
          </a:p>
        </p:txBody>
      </p:sp>
    </p:spTree>
    <p:extLst>
      <p:ext uri="{BB962C8B-B14F-4D97-AF65-F5344CB8AC3E}">
        <p14:creationId xmlns:p14="http://schemas.microsoft.com/office/powerpoint/2010/main" val="1076819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28720" y="831846"/>
            <a:ext cx="6800855" cy="11430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1F497D"/>
                </a:solidFill>
                <a:latin typeface="Verdana"/>
                <a:cs typeface="Verdana"/>
              </a:rPr>
              <a:t>Transforming Regression into Classification</a:t>
            </a:r>
            <a:endParaRPr lang="en-US" sz="34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8720" y="2491227"/>
            <a:ext cx="69722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  <a:sym typeface="Arial"/>
              </a:rPr>
              <a:t>Cgdistress</a:t>
            </a: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  <a:sym typeface="Arial"/>
              </a:rPr>
              <a:t>(Caregiver Impaired Distress</a:t>
            </a:r>
            <a:r>
              <a:rPr lang="en-US" altLang="zh-CN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  <a:sym typeface="Arial"/>
              </a:rPr>
              <a:t>)</a:t>
            </a:r>
            <a:endParaRPr lang="en-US" sz="2400" dirty="0">
              <a:solidFill>
                <a:srgbClr val="1E497D"/>
              </a:solidFill>
              <a:latin typeface="Verdana" charset="0"/>
              <a:ea typeface="Verdana" charset="0"/>
              <a:cs typeface="Verdana" charset="0"/>
              <a:sym typeface="Arial"/>
            </a:endParaRPr>
          </a:p>
          <a:p>
            <a:pPr algn="ctr"/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Cgphys2(Caregiver Impaired Physical)</a:t>
            </a:r>
          </a:p>
          <a:p>
            <a:pPr algn="ctr"/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Cggad7(Caregiver Impaired </a:t>
            </a:r>
            <a:r>
              <a:rPr lang="en-US" altLang="zh-CN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Anxiety</a:t>
            </a: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SF12(Physical and Mental Health Composite Scores)</a:t>
            </a:r>
          </a:p>
          <a:p>
            <a:pPr algn="ctr"/>
            <a:r>
              <a:rPr lang="en-US" sz="2400" dirty="0" err="1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AggMent</a:t>
            </a: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(Aggregated Mental Scores)</a:t>
            </a:r>
          </a:p>
          <a:p>
            <a:pPr algn="ctr"/>
            <a:r>
              <a:rPr lang="en-US" sz="2400" dirty="0" err="1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AggPhys</a:t>
            </a: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(Aggregated Physical Scores)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E0B76-3ED3-445C-806C-44B0706F276E}"/>
              </a:ext>
            </a:extLst>
          </p:cNvPr>
          <p:cNvSpPr/>
          <p:nvPr/>
        </p:nvSpPr>
        <p:spPr>
          <a:xfrm>
            <a:off x="1334706" y="3637050"/>
            <a:ext cx="6866313" cy="16206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2828" y="18623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SF12 Total</a:t>
            </a:r>
            <a:r>
              <a:rPr lang="zh-CN" altLang="en-US" sz="3200" b="1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Score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468" y="1245399"/>
            <a:ext cx="45901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Due to the all categorical nature and lack of predicting power of the predictors, we found it hard to reduce RMSE (9-10) during regression task. We consulted Prof Xu and discretized continuous outcome variable, cutting by first 25 quantile. This leads us to a similar imbalanced classification like previous tasks.</a:t>
            </a:r>
          </a:p>
        </p:txBody>
      </p:sp>
      <p:pic>
        <p:nvPicPr>
          <p:cNvPr id="4" name="Picture 3" descr="A close up of a white wall&#10;&#10;Description automatically generated">
            <a:extLst>
              <a:ext uri="{FF2B5EF4-FFF2-40B4-BE49-F238E27FC236}">
                <a16:creationId xmlns:a16="http://schemas.microsoft.com/office/drawing/2014/main" id="{BC1D66E6-6C6E-46E9-BD1B-92F19A3A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19" y="3424422"/>
            <a:ext cx="4024208" cy="279383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23AE8-E8DF-47CD-8070-AB9F8FFF9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907" y="1867024"/>
            <a:ext cx="3705225" cy="2819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2C2CF-7E47-4555-84C6-F3BEC2164A73}"/>
              </a:ext>
            </a:extLst>
          </p:cNvPr>
          <p:cNvCxnSpPr/>
          <p:nvPr/>
        </p:nvCxnSpPr>
        <p:spPr>
          <a:xfrm>
            <a:off x="2894973" y="3337477"/>
            <a:ext cx="0" cy="28194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264986-DA68-498C-981D-31B090046BE2}"/>
              </a:ext>
            </a:extLst>
          </p:cNvPr>
          <p:cNvSpPr txBox="1"/>
          <p:nvPr/>
        </p:nvSpPr>
        <p:spPr>
          <a:xfrm>
            <a:off x="2646398" y="6148000"/>
            <a:ext cx="49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969619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7932" y="18623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SF12 Total</a:t>
            </a:r>
            <a:r>
              <a:rPr lang="zh-CN" altLang="en-US" sz="3200" b="1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Score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920E60-A3C4-4F4C-A3D7-7FAB9756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81" y="2056935"/>
            <a:ext cx="4199842" cy="356103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3369F-B7FE-47A1-9DA7-15E1A3D83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41" y="2056937"/>
            <a:ext cx="4199840" cy="3561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A0DB3-17D6-4B9D-B5EC-8F7AE9213660}"/>
              </a:ext>
            </a:extLst>
          </p:cNvPr>
          <p:cNvSpPr txBox="1"/>
          <p:nvPr/>
        </p:nvSpPr>
        <p:spPr>
          <a:xfrm>
            <a:off x="928894" y="1687603"/>
            <a:ext cx="30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A0DB3-17D6-4B9D-B5EC-8F7AE9213660}"/>
              </a:ext>
            </a:extLst>
          </p:cNvPr>
          <p:cNvSpPr txBox="1"/>
          <p:nvPr/>
        </p:nvSpPr>
        <p:spPr>
          <a:xfrm>
            <a:off x="5370598" y="1687603"/>
            <a:ext cx="30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Revised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34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7931" y="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SF12 Total</a:t>
            </a:r>
            <a:r>
              <a:rPr lang="zh-CN" altLang="en-US" sz="3200" b="1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Score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F87BE31F-0DD5-4424-961C-99CBDB0C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1" y="1001976"/>
            <a:ext cx="7763421" cy="48704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0A6139-C39B-48FC-9F13-274D51883A8D}"/>
              </a:ext>
            </a:extLst>
          </p:cNvPr>
          <p:cNvSpPr/>
          <p:nvPr/>
        </p:nvSpPr>
        <p:spPr>
          <a:xfrm>
            <a:off x="4986012" y="332071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 Skill: ROC AUC=0.500</a:t>
            </a:r>
          </a:p>
          <a:p>
            <a:r>
              <a:rPr lang="en-US" dirty="0"/>
              <a:t>Logistic: ROC AUC=0.722</a:t>
            </a:r>
          </a:p>
          <a:p>
            <a:r>
              <a:rPr lang="en-US" dirty="0" err="1"/>
              <a:t>svm</a:t>
            </a:r>
            <a:r>
              <a:rPr lang="en-US" dirty="0"/>
              <a:t>: ROC AUC=0.745</a:t>
            </a:r>
          </a:p>
          <a:p>
            <a:r>
              <a:rPr lang="en-US" dirty="0" err="1"/>
              <a:t>gb</a:t>
            </a:r>
            <a:r>
              <a:rPr lang="en-US" dirty="0"/>
              <a:t>: ROC AUC=0.702</a:t>
            </a:r>
          </a:p>
          <a:p>
            <a:r>
              <a:rPr lang="en-US" dirty="0" err="1"/>
              <a:t>Adaboost</a:t>
            </a:r>
            <a:r>
              <a:rPr lang="en-US" dirty="0"/>
              <a:t>: ROC AUC=0.789</a:t>
            </a:r>
          </a:p>
          <a:p>
            <a:r>
              <a:rPr lang="en-US" dirty="0">
                <a:solidFill>
                  <a:srgbClr val="00B050"/>
                </a:solidFill>
              </a:rPr>
              <a:t>RF: ROC AUC=0.809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10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3762" y="0"/>
            <a:ext cx="6800855" cy="1143000"/>
          </a:xfrm>
        </p:spPr>
        <p:txBody>
          <a:bodyPr>
            <a:noAutofit/>
          </a:bodyPr>
          <a:lstStyle/>
          <a:p>
            <a:pPr algn="r"/>
            <a:r>
              <a:rPr lang="en-US" altLang="zh-CN" sz="3600" b="1" dirty="0">
                <a:solidFill>
                  <a:srgbClr val="1F497D"/>
                </a:solidFill>
                <a:latin typeface="Verdana"/>
                <a:cs typeface="Verdana"/>
              </a:rPr>
              <a:t>Explaining ML Results</a:t>
            </a:r>
            <a:endParaRPr lang="en-US" sz="34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948" y="1030034"/>
            <a:ext cx="6972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LIME(Local Interpretable Model-agnostic Explanation) – What’s Inside the Blackbox?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76C1BA-6AA4-4016-84D3-928AF5BEC920}"/>
              </a:ext>
            </a:extLst>
          </p:cNvPr>
          <p:cNvSpPr/>
          <p:nvPr/>
        </p:nvSpPr>
        <p:spPr>
          <a:xfrm>
            <a:off x="2514154" y="19374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dium-content-serif-font"/>
              </a:rPr>
              <a:t>LIME modifies a single data sample by tweaking the feature values and observes the resulting impact on the output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98337-5A23-4282-9AB0-A27FBBA35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8" y="2752814"/>
            <a:ext cx="6249880" cy="32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9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7932" y="18623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LIME on Depression, SVM - </a:t>
            </a:r>
            <a:r>
              <a:rPr lang="en-US" altLang="zh-CN" sz="3200" b="1" dirty="0" err="1">
                <a:solidFill>
                  <a:srgbClr val="1F497D"/>
                </a:solidFill>
                <a:latin typeface="Verdana"/>
                <a:cs typeface="Verdana"/>
              </a:rPr>
              <a:t>rbf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B82C4-CB17-43D3-ADCC-BF7357B54C38}"/>
              </a:ext>
            </a:extLst>
          </p:cNvPr>
          <p:cNvSpPr txBox="1"/>
          <p:nvPr/>
        </p:nvSpPr>
        <p:spPr>
          <a:xfrm>
            <a:off x="4571999" y="1329233"/>
            <a:ext cx="330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A Caregiver correctly diagnosed depressed by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B219D-8626-4165-9FC5-A1B98A71A8AD}"/>
              </a:ext>
            </a:extLst>
          </p:cNvPr>
          <p:cNvSpPr txBox="1"/>
          <p:nvPr/>
        </p:nvSpPr>
        <p:spPr>
          <a:xfrm>
            <a:off x="482591" y="1720150"/>
            <a:ext cx="330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ten impacts: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ED688-87FF-4D09-A239-B31F2F4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22" y="2342368"/>
            <a:ext cx="2213437" cy="3467291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E2E98F-C7E4-49BE-B9F3-C9FEFDF5B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163" y="1975564"/>
            <a:ext cx="6553837" cy="32468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6DFDB-2BDA-4185-AFD8-04D2927A6854}"/>
              </a:ext>
            </a:extLst>
          </p:cNvPr>
          <p:cNvSpPr txBox="1"/>
          <p:nvPr/>
        </p:nvSpPr>
        <p:spPr>
          <a:xfrm>
            <a:off x="4628831" y="5150191"/>
            <a:ext cx="330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 Clinicians understand factors that might lead to distress and take preventive measures</a:t>
            </a:r>
          </a:p>
        </p:txBody>
      </p:sp>
    </p:spTree>
    <p:extLst>
      <p:ext uri="{BB962C8B-B14F-4D97-AF65-F5344CB8AC3E}">
        <p14:creationId xmlns:p14="http://schemas.microsoft.com/office/powerpoint/2010/main" val="2468232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7932" y="18623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Summary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5C03AD-4C9D-4134-8C3D-A94AB291E33C}"/>
              </a:ext>
            </a:extLst>
          </p:cNvPr>
          <p:cNvSpPr txBox="1">
            <a:spLocks/>
          </p:cNvSpPr>
          <p:nvPr/>
        </p:nvSpPr>
        <p:spPr>
          <a:xfrm>
            <a:off x="453742" y="2359044"/>
            <a:ext cx="8520600" cy="231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 algn="l">
              <a:lnSpc>
                <a:spcPct val="115000"/>
              </a:lnSpc>
              <a:buSzPts val="1800"/>
              <a:buChar char="●"/>
            </a:pPr>
            <a:r>
              <a:rPr lang="en-US" sz="2800" dirty="0">
                <a:latin typeface="+mn-lt"/>
              </a:rPr>
              <a:t>Labeling</a:t>
            </a:r>
          </a:p>
          <a:p>
            <a:pPr marL="457200" lvl="0" indent="-342900" algn="l">
              <a:lnSpc>
                <a:spcPct val="115000"/>
              </a:lnSpc>
              <a:buSzPts val="1800"/>
              <a:buChar char="●"/>
            </a:pPr>
            <a:r>
              <a:rPr lang="en-US" sz="2800" dirty="0">
                <a:latin typeface="+mn-lt"/>
              </a:rPr>
              <a:t>Data Imbalance</a:t>
            </a:r>
          </a:p>
          <a:p>
            <a:pPr marL="457200" lvl="0" indent="-342900" algn="l">
              <a:lnSpc>
                <a:spcPct val="115000"/>
              </a:lnSpc>
              <a:buSzPts val="1800"/>
              <a:buChar char="●"/>
            </a:pPr>
            <a:r>
              <a:rPr lang="en-US" sz="2800" dirty="0">
                <a:latin typeface="+mn-lt"/>
              </a:rPr>
              <a:t>Why model better than logistic? </a:t>
            </a:r>
          </a:p>
          <a:p>
            <a:pPr marL="457200" lvl="0" indent="-342900" algn="l">
              <a:lnSpc>
                <a:spcPct val="115000"/>
              </a:lnSpc>
              <a:buSzPts val="1800"/>
              <a:buChar char="●"/>
            </a:pPr>
            <a:r>
              <a:rPr lang="en-US" sz="2800" dirty="0">
                <a:latin typeface="+mn-lt"/>
              </a:rPr>
              <a:t>Explaining Black Box with LIME</a:t>
            </a:r>
          </a:p>
          <a:p>
            <a:pPr marL="457200" lvl="0" indent="-342900" algn="l">
              <a:lnSpc>
                <a:spcPct val="115000"/>
              </a:lnSpc>
              <a:buSzPts val="1800"/>
              <a:buChar char="●"/>
            </a:pPr>
            <a:r>
              <a:rPr lang="en-US" sz="2800" dirty="0">
                <a:latin typeface="+mn-lt"/>
              </a:rPr>
              <a:t>We also ran prediction on other 3 and saw good results (See appendix)</a:t>
            </a:r>
          </a:p>
          <a:p>
            <a:pPr marL="457200" lvl="0" indent="-342900" algn="l">
              <a:lnSpc>
                <a:spcPct val="115000"/>
              </a:lnSpc>
              <a:buSzPts val="1800"/>
              <a:buChar char="●"/>
            </a:pPr>
            <a:endParaRPr lang="en-US" sz="2800" dirty="0">
              <a:latin typeface="+mn-lt"/>
            </a:endParaRPr>
          </a:p>
          <a:p>
            <a:pPr marL="457200" lvl="0" indent="-342900" algn="l">
              <a:lnSpc>
                <a:spcPct val="115000"/>
              </a:lnSpc>
              <a:buSzPts val="1800"/>
              <a:buChar char="●"/>
            </a:pPr>
            <a:endParaRPr lang="en-US" sz="2800" dirty="0">
              <a:latin typeface="+mn-lt"/>
            </a:endParaRPr>
          </a:p>
          <a:p>
            <a:pPr marL="457200" indent="-342900" algn="l">
              <a:lnSpc>
                <a:spcPct val="115000"/>
              </a:lnSpc>
              <a:buSzPts val="1800"/>
              <a:buFont typeface="Arial"/>
              <a:buChar char="●"/>
            </a:pPr>
            <a:r>
              <a:rPr lang="en-US" sz="2800" dirty="0"/>
              <a:t>Making documentation &amp; reports</a:t>
            </a:r>
          </a:p>
          <a:p>
            <a:pPr marL="457200" lvl="0" indent="-342900" algn="l">
              <a:lnSpc>
                <a:spcPct val="115000"/>
              </a:lnSpc>
              <a:buSzPts val="1800"/>
              <a:buChar char="●"/>
            </a:pPr>
            <a:endParaRPr lang="en-US" sz="2800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E8582-C5CF-4C10-A82E-77210DC40540}"/>
              </a:ext>
            </a:extLst>
          </p:cNvPr>
          <p:cNvSpPr txBox="1">
            <a:spLocks/>
          </p:cNvSpPr>
          <p:nvPr/>
        </p:nvSpPr>
        <p:spPr>
          <a:xfrm>
            <a:off x="599242" y="40078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Next Steps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0545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67589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Goals &amp; Deliverables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948C8B-FC74-C741-B2D4-E735252B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life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caregivers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older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cancer with Machine Learning</a:t>
            </a:r>
          </a:p>
          <a:p>
            <a:pPr marL="857250" lvl="1" indent="-457200">
              <a:buFontTx/>
              <a:buChar char="-"/>
            </a:pPr>
            <a:r>
              <a:rPr lang="en-US" altLang="zh-CN" i="1" u="sng" dirty="0"/>
              <a:t>Goal 1. Labeling Cancer Treatments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marL="857250" lvl="1" indent="-457200">
              <a:buFontTx/>
              <a:buChar char="-"/>
            </a:pPr>
            <a:r>
              <a:rPr lang="en-US" altLang="zh-CN" dirty="0"/>
              <a:t>Clean and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patients’ cancer</a:t>
            </a:r>
            <a:r>
              <a:rPr lang="zh-CN" altLang="en-US" dirty="0"/>
              <a:t> </a:t>
            </a:r>
            <a:r>
              <a:rPr lang="en-US" altLang="zh-CN" dirty="0"/>
              <a:t>treatments into proper class and generics</a:t>
            </a:r>
            <a:r>
              <a:rPr lang="zh-CN" altLang="en-US" dirty="0"/>
              <a:t> </a:t>
            </a:r>
            <a:endParaRPr lang="en-US" altLang="zh-CN" dirty="0"/>
          </a:p>
          <a:p>
            <a:pPr marL="857250" lvl="1" indent="-457200">
              <a:buFontTx/>
              <a:buChar char="-"/>
            </a:pPr>
            <a:r>
              <a:rPr lang="en-US" altLang="zh-CN" dirty="0">
                <a:solidFill>
                  <a:srgbClr val="00B050"/>
                </a:solidFill>
              </a:rPr>
              <a:t>An algorithm to apply to dataset and give labels</a:t>
            </a:r>
            <a:r>
              <a:rPr lang="en" dirty="0">
                <a:solidFill>
                  <a:srgbClr val="00B050"/>
                </a:solidFill>
                <a:sym typeface="Wingdings 2" panose="05020102010507070707" pitchFamily="18" charset="2"/>
              </a:rPr>
              <a:t> </a:t>
            </a:r>
            <a:endParaRPr lang="en-US" altLang="zh-CN" dirty="0">
              <a:solidFill>
                <a:srgbClr val="00B050"/>
              </a:solidFill>
            </a:endParaRPr>
          </a:p>
          <a:p>
            <a:pPr marL="857250" lvl="1" indent="-457200">
              <a:buFontTx/>
              <a:buChar char="-"/>
            </a:pPr>
            <a:r>
              <a:rPr lang="en-US" altLang="zh-CN" i="1" u="sng" dirty="0"/>
              <a:t>Goal 2. Machine Learning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marL="857250" lvl="1" indent="-457200">
              <a:buFontTx/>
              <a:buChar char="-"/>
            </a:pP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predictive models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caregiver</a:t>
            </a:r>
            <a:r>
              <a:rPr lang="zh-CN" altLang="en-US" dirty="0"/>
              <a:t> </a:t>
            </a:r>
            <a:r>
              <a:rPr lang="en-US" altLang="zh-CN" dirty="0"/>
              <a:t>physical and mental health variables,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previous literature</a:t>
            </a:r>
          </a:p>
          <a:p>
            <a:pPr marL="857250" lvl="1" indent="-457200">
              <a:buFontTx/>
              <a:buChar char="-"/>
            </a:pPr>
            <a:r>
              <a:rPr lang="en-US" altLang="zh-CN" dirty="0">
                <a:solidFill>
                  <a:srgbClr val="00B050"/>
                </a:solidFill>
              </a:rPr>
              <a:t>6 models for 6 outcome variables (3 categorical, 3 continuous) &amp; comparison with logistic</a:t>
            </a:r>
            <a:r>
              <a:rPr lang="en" dirty="0">
                <a:solidFill>
                  <a:srgbClr val="00B050"/>
                </a:solidFill>
                <a:sym typeface="Wingdings 2" panose="05020102010507070707" pitchFamily="18" charset="2"/>
              </a:rPr>
              <a:t>(6/6)</a:t>
            </a:r>
          </a:p>
          <a:p>
            <a:pPr marL="857250" lvl="1" indent="-457200">
              <a:buFontTx/>
              <a:buChar char="-"/>
            </a:pPr>
            <a:r>
              <a:rPr lang="en" dirty="0">
                <a:solidFill>
                  <a:srgbClr val="00B050"/>
                </a:solidFill>
                <a:sym typeface="Wingdings 2" panose="05020102010507070707" pitchFamily="18" charset="2"/>
              </a:rPr>
              <a:t>Explain “black box” ML models </a:t>
            </a:r>
          </a:p>
          <a:p>
            <a:pPr marL="857250" lvl="1" indent="-457200">
              <a:buFontTx/>
              <a:buChar char="-"/>
            </a:pP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799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778739-1E70-4DF6-B9ED-3D4AF7D3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32" y="18623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 err="1">
                <a:solidFill>
                  <a:srgbClr val="1F497D"/>
                </a:solidFill>
                <a:latin typeface="Verdana"/>
                <a:cs typeface="Verdana"/>
              </a:rPr>
              <a:t>Github</a:t>
            </a:r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 Repo (without Data)</a:t>
            </a:r>
            <a:b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</a:br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/ChenweWu/test1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C98CF-A265-47BF-9146-4479B81B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1" y="1428350"/>
            <a:ext cx="7785717" cy="44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06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7932" y="18623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Sponsor Feedback</a:t>
            </a:r>
            <a:b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</a:br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-from Professor Xu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5C03AD-4C9D-4134-8C3D-A94AB291E33C}"/>
              </a:ext>
            </a:extLst>
          </p:cNvPr>
          <p:cNvSpPr txBox="1">
            <a:spLocks/>
          </p:cNvSpPr>
          <p:nvPr/>
        </p:nvSpPr>
        <p:spPr>
          <a:xfrm>
            <a:off x="533641" y="1109335"/>
            <a:ext cx="8520600" cy="482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 algn="l">
              <a:lnSpc>
                <a:spcPct val="115000"/>
              </a:lnSpc>
              <a:buSzPts val="1800"/>
              <a:buChar char="●"/>
            </a:pPr>
            <a:endParaRPr lang="en-US" sz="2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663D2-47DD-479D-8B85-39AB4B71C67B}"/>
              </a:ext>
            </a:extLst>
          </p:cNvPr>
          <p:cNvSpPr txBox="1"/>
          <p:nvPr/>
        </p:nvSpPr>
        <p:spPr>
          <a:xfrm>
            <a:off x="696468" y="1329233"/>
            <a:ext cx="7559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Great progress so far, I especially love the SMOTE which helps the data imbalance a lot.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As next step, we need to test more algorithms on the test set. Ensemble learning like </a:t>
            </a:r>
            <a:r>
              <a:rPr lang="en-US" sz="2400" dirty="0" err="1"/>
              <a:t>Superlearner</a:t>
            </a:r>
            <a:r>
              <a:rPr lang="en-US" sz="2400" dirty="0"/>
              <a:t> might be a good option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Also, I would like to see variable importance for both outcomes.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Thanks for all your hard work! Great team to work with!</a:t>
            </a:r>
          </a:p>
        </p:txBody>
      </p:sp>
    </p:spTree>
    <p:extLst>
      <p:ext uri="{BB962C8B-B14F-4D97-AF65-F5344CB8AC3E}">
        <p14:creationId xmlns:p14="http://schemas.microsoft.com/office/powerpoint/2010/main" val="475223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7300" y="3829606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Questions and Feedback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8CC82A-50AF-4467-944B-264CB8F64584}"/>
              </a:ext>
            </a:extLst>
          </p:cNvPr>
          <p:cNvSpPr txBox="1">
            <a:spLocks/>
          </p:cNvSpPr>
          <p:nvPr/>
        </p:nvSpPr>
        <p:spPr>
          <a:xfrm>
            <a:off x="254492" y="11577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Thank you!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10346-0ECF-476D-BC3A-B4FB84A31969}"/>
              </a:ext>
            </a:extLst>
          </p:cNvPr>
          <p:cNvSpPr txBox="1"/>
          <p:nvPr/>
        </p:nvSpPr>
        <p:spPr>
          <a:xfrm>
            <a:off x="3493364" y="917093"/>
            <a:ext cx="5273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Anand</a:t>
            </a:r>
          </a:p>
          <a:p>
            <a:r>
              <a:rPr lang="en-US" dirty="0"/>
              <a:t>Dr. Xu</a:t>
            </a:r>
          </a:p>
          <a:p>
            <a:r>
              <a:rPr lang="en-US" dirty="0"/>
              <a:t>Dr. </a:t>
            </a:r>
            <a:r>
              <a:rPr lang="en-US" dirty="0" err="1"/>
              <a:t>Ramsdale</a:t>
            </a:r>
            <a:endParaRPr lang="en-US" dirty="0"/>
          </a:p>
          <a:p>
            <a:r>
              <a:rPr lang="en-US" dirty="0"/>
              <a:t>Dr. </a:t>
            </a:r>
            <a:r>
              <a:rPr lang="en-US" dirty="0" err="1"/>
              <a:t>Culakova</a:t>
            </a:r>
            <a:endParaRPr lang="en-US" dirty="0"/>
          </a:p>
          <a:p>
            <a:r>
              <a:rPr lang="en-US" dirty="0"/>
              <a:t>Dr. </a:t>
            </a:r>
            <a:r>
              <a:rPr lang="en-US" dirty="0" err="1"/>
              <a:t>Kadambi</a:t>
            </a:r>
            <a:endParaRPr lang="en-US" dirty="0"/>
          </a:p>
          <a:p>
            <a:r>
              <a:rPr lang="en-US" dirty="0"/>
              <a:t>Mostafa Mohammad</a:t>
            </a:r>
          </a:p>
          <a:p>
            <a:r>
              <a:rPr lang="en-US" dirty="0" err="1"/>
              <a:t>Amita</a:t>
            </a:r>
            <a:r>
              <a:rPr lang="en-US" dirty="0"/>
              <a:t> Patil </a:t>
            </a:r>
          </a:p>
          <a:p>
            <a:r>
              <a:rPr lang="en-US" dirty="0"/>
              <a:t>Lee Kehoe</a:t>
            </a:r>
          </a:p>
          <a:p>
            <a:r>
              <a:rPr lang="en-US" dirty="0"/>
              <a:t>Megan Wells</a:t>
            </a:r>
          </a:p>
          <a:p>
            <a:r>
              <a:rPr lang="en-US" dirty="0"/>
              <a:t>Sandy Plumb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29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826CE07-5AE7-4913-955C-AF1F805E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00" y="29629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Appendix Below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9700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5728" y="20235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rgbClr val="1F497D"/>
                </a:solidFill>
                <a:latin typeface="Verdana"/>
                <a:cs typeface="Verdana"/>
              </a:rPr>
              <a:t>Change of measures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607DC-D84E-4A3B-88EE-82D905BF2B9F}"/>
              </a:ext>
            </a:extLst>
          </p:cNvPr>
          <p:cNvSpPr txBox="1"/>
          <p:nvPr/>
        </p:nvSpPr>
        <p:spPr>
          <a:xfrm>
            <a:off x="622140" y="1147808"/>
            <a:ext cx="5044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might think, why don’t we just train the model based on class 1 accuracy? That would ignore class 0 and do the opposite harm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62B1DF-8AF4-4C4C-AA19-B9A392AF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108" y="2016056"/>
            <a:ext cx="30099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BB7639-EF9C-4245-B739-207CBF265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07" y="2071138"/>
            <a:ext cx="3024895" cy="2564797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4D736D9-79DB-411C-9C8A-AA9F2EE82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" t="454" r="835" b="18980"/>
          <a:stretch/>
        </p:blipFill>
        <p:spPr bwMode="auto">
          <a:xfrm>
            <a:off x="6507515" y="4360689"/>
            <a:ext cx="2545113" cy="170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EDB302-CAE8-41E2-821D-9573201E2A27}"/>
              </a:ext>
            </a:extLst>
          </p:cNvPr>
          <p:cNvSpPr/>
          <p:nvPr/>
        </p:nvSpPr>
        <p:spPr>
          <a:xfrm>
            <a:off x="344009" y="4519179"/>
            <a:ext cx="61635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we shouldn’t let our model be skewed by true negatives and need to prioritize true positives.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Then we searched best models based on F1, the weighted precision and recall.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also looked at models’ precision vs recall tradeoff to determine a good decision threshold value. (not 0.5 always)</a:t>
            </a:r>
          </a:p>
        </p:txBody>
      </p:sp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CF6152DC-7B3A-44BC-9B2C-F91843708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9177" y="2530540"/>
            <a:ext cx="914400" cy="91440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46D3D9E1-43D7-4440-BFE7-7DBD81E2C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5708" y="2559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51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0016" y="-13842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Anxiety Results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4EE1115-FB54-4E54-AD5F-5EFD6DE83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748680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867790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37594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3787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 Revised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Palatino Linotype" panose="02040502050505030304" pitchFamily="18" charset="0"/>
                        </a:rPr>
                        <a:t>0.63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Palatino Linotype" panose="02040502050505030304" pitchFamily="18" charset="0"/>
                        </a:rPr>
                        <a:t>0.73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2877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0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0.56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Palatino Linotype" panose="02040502050505030304" pitchFamily="18" charset="0"/>
                        </a:rPr>
                        <a:t>0.70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47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1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0.58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Palatino Linotype" panose="02040502050505030304" pitchFamily="18" charset="0"/>
                        </a:rPr>
                        <a:t>0.75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13782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83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0114" y="-99832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Physical</a:t>
            </a:r>
            <a:r>
              <a:rPr lang="zh-CN" altLang="en-US" sz="3200" b="1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Score Results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35A4D45-3A0C-474A-B5E5-B643A67F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4" y="914896"/>
            <a:ext cx="4171298" cy="291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80CEF9A-5FC5-4B63-9E6E-C35AEA61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03" y="842525"/>
            <a:ext cx="4173234" cy="291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4236AD-9F2C-48B2-A8AA-415CF1D36D6E}"/>
              </a:ext>
            </a:extLst>
          </p:cNvPr>
          <p:cNvSpPr/>
          <p:nvPr/>
        </p:nvSpPr>
        <p:spPr>
          <a:xfrm>
            <a:off x="732282" y="4192123"/>
            <a:ext cx="3429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AdaBoost: ROC AUC=0.726</a:t>
            </a:r>
          </a:p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KNN: ROC AUC=0.627</a:t>
            </a:r>
          </a:p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Gradient Boost: ROC AUC=0.705</a:t>
            </a:r>
          </a:p>
          <a:p>
            <a:r>
              <a:rPr lang="en-US" altLang="en-US" sz="1600" dirty="0">
                <a:latin typeface="Calibri" charset="0"/>
                <a:ea typeface="Calibri" charset="0"/>
                <a:cs typeface="Calibri" charset="0"/>
              </a:rPr>
              <a:t>Logistic: ROC AUC=0.629 </a:t>
            </a:r>
          </a:p>
          <a:p>
            <a:r>
              <a:rPr lang="en-US" altLang="en-US" sz="1600" dirty="0">
                <a:latin typeface="Calibri" charset="0"/>
                <a:ea typeface="Calibri" charset="0"/>
                <a:cs typeface="Calibri" charset="0"/>
              </a:rPr>
              <a:t>RF: ROC AUC=0.673 </a:t>
            </a:r>
          </a:p>
          <a:p>
            <a:r>
              <a:rPr lang="en-US" altLang="en-US" sz="1600" dirty="0">
                <a:latin typeface="Calibri" charset="0"/>
                <a:ea typeface="Calibri" charset="0"/>
                <a:cs typeface="Calibri" charset="0"/>
              </a:rPr>
              <a:t>SVM: ROC AUC=0.690 </a:t>
            </a:r>
          </a:p>
          <a:p>
            <a:endParaRPr lang="en-US" sz="1050" dirty="0"/>
          </a:p>
          <a:p>
            <a:endParaRPr lang="en-US" sz="1050" dirty="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E0D9019-8185-4DF1-B246-158DCEEE4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03" y="3825900"/>
            <a:ext cx="2415384" cy="225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07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5838" y="128769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Mental</a:t>
            </a:r>
            <a:r>
              <a:rPr lang="zh-CN" altLang="en-US" sz="3200" b="1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Score Results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C99C71F-A7FA-4132-BADC-71E3743C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8" y="1271769"/>
            <a:ext cx="5614209" cy="35221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990750-D69E-4AD8-98E9-911C2A305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48" y="1894902"/>
            <a:ext cx="3009900" cy="24955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5AD043-F061-4492-9A97-3E249413B80E}"/>
              </a:ext>
            </a:extLst>
          </p:cNvPr>
          <p:cNvSpPr/>
          <p:nvPr/>
        </p:nvSpPr>
        <p:spPr>
          <a:xfrm>
            <a:off x="666896" y="5013585"/>
            <a:ext cx="5505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 Skill: ROC AUC=0.500</a:t>
            </a:r>
            <a:r>
              <a:rPr lang="zh-CN" altLang="en-US" dirty="0"/>
              <a:t>   </a:t>
            </a:r>
            <a:r>
              <a:rPr lang="en-US" dirty="0" err="1"/>
              <a:t>gb</a:t>
            </a:r>
            <a:r>
              <a:rPr lang="en-US" dirty="0"/>
              <a:t>: ROC AUC=0.691</a:t>
            </a:r>
          </a:p>
          <a:p>
            <a:r>
              <a:rPr lang="en-US" dirty="0"/>
              <a:t>Logistic: ROC AUC=0.562</a:t>
            </a:r>
            <a:r>
              <a:rPr lang="zh-CN" altLang="en-US" dirty="0"/>
              <a:t>   </a:t>
            </a:r>
            <a:r>
              <a:rPr lang="en-US" dirty="0"/>
              <a:t>Ada: ROC AUC=0.586</a:t>
            </a:r>
          </a:p>
          <a:p>
            <a:r>
              <a:rPr lang="en-US" dirty="0" err="1"/>
              <a:t>svm</a:t>
            </a:r>
            <a:r>
              <a:rPr lang="en-US" dirty="0"/>
              <a:t>: ROC AUC=0.627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16F-584A-44CF-B9F1-DEE77C68E7B1}"/>
              </a:ext>
            </a:extLst>
          </p:cNvPr>
          <p:cNvSpPr/>
          <p:nvPr/>
        </p:nvSpPr>
        <p:spPr>
          <a:xfrm>
            <a:off x="7112265" y="4332686"/>
            <a:ext cx="939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Gb CM</a:t>
            </a:r>
          </a:p>
        </p:txBody>
      </p:sp>
    </p:spTree>
    <p:extLst>
      <p:ext uri="{BB962C8B-B14F-4D97-AF65-F5344CB8AC3E}">
        <p14:creationId xmlns:p14="http://schemas.microsoft.com/office/powerpoint/2010/main" val="10145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-2617572" y="40159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1F497D"/>
                </a:solidFill>
                <a:latin typeface="Verdana"/>
                <a:cs typeface="Verdana"/>
              </a:rPr>
              <a:t>Timeline</a:t>
            </a:r>
            <a:endParaRPr lang="en-US" sz="32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22" y="401595"/>
            <a:ext cx="5743832" cy="56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14443" y="1831970"/>
            <a:ext cx="6800855" cy="11430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1F497D"/>
                </a:solidFill>
                <a:latin typeface="Verdana"/>
                <a:cs typeface="Verdana"/>
              </a:rPr>
              <a:t>Part 1 – Labeling Cancer Treatments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931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7932" y="18623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F497D"/>
                </a:solidFill>
                <a:latin typeface="Verdana"/>
                <a:cs typeface="Verdana"/>
              </a:rPr>
              <a:t>Labeling Task -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299E-25F8-45C0-8C26-34B502BD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39" y="1900172"/>
            <a:ext cx="4826000" cy="36323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3C48F-3EAE-4822-AA19-6EDF89B635FD}"/>
              </a:ext>
            </a:extLst>
          </p:cNvPr>
          <p:cNvSpPr/>
          <p:nvPr/>
        </p:nvSpPr>
        <p:spPr>
          <a:xfrm>
            <a:off x="211440" y="3226302"/>
            <a:ext cx="741061" cy="12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802C16-052B-4C36-A8A9-A9B895334FC8}"/>
              </a:ext>
            </a:extLst>
          </p:cNvPr>
          <p:cNvSpPr/>
          <p:nvPr/>
        </p:nvSpPr>
        <p:spPr>
          <a:xfrm>
            <a:off x="952500" y="3212860"/>
            <a:ext cx="946150" cy="12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C124C-968F-45BE-932E-864810D34D1D}"/>
              </a:ext>
            </a:extLst>
          </p:cNvPr>
          <p:cNvSpPr/>
          <p:nvPr/>
        </p:nvSpPr>
        <p:spPr>
          <a:xfrm>
            <a:off x="205090" y="3970081"/>
            <a:ext cx="741061" cy="1501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FE9A0B-AEAE-436C-9A32-DC85B433FFB7}"/>
              </a:ext>
            </a:extLst>
          </p:cNvPr>
          <p:cNvSpPr/>
          <p:nvPr/>
        </p:nvSpPr>
        <p:spPr>
          <a:xfrm>
            <a:off x="946150" y="3996273"/>
            <a:ext cx="946150" cy="12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02B98F-F814-4FA9-9930-7D82875387F7}"/>
              </a:ext>
            </a:extLst>
          </p:cNvPr>
          <p:cNvSpPr/>
          <p:nvPr/>
        </p:nvSpPr>
        <p:spPr>
          <a:xfrm>
            <a:off x="211440" y="2326637"/>
            <a:ext cx="741061" cy="112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EC18C7-2E2C-4E6D-89CD-59DCC352B642}"/>
              </a:ext>
            </a:extLst>
          </p:cNvPr>
          <p:cNvSpPr/>
          <p:nvPr/>
        </p:nvSpPr>
        <p:spPr>
          <a:xfrm>
            <a:off x="211439" y="4627470"/>
            <a:ext cx="741061" cy="1228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75963-1707-4F02-A033-B352C2864432}"/>
              </a:ext>
            </a:extLst>
          </p:cNvPr>
          <p:cNvSpPr txBox="1"/>
          <p:nvPr/>
        </p:nvSpPr>
        <p:spPr>
          <a:xfrm>
            <a:off x="5511800" y="2980382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Abraxane?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955CC9-9EC6-4AA6-B431-C3F125335B17}"/>
              </a:ext>
            </a:extLst>
          </p:cNvPr>
          <p:cNvCxnSpPr>
            <a:cxnSpLocks/>
          </p:cNvCxnSpPr>
          <p:nvPr/>
        </p:nvCxnSpPr>
        <p:spPr>
          <a:xfrm>
            <a:off x="1041400" y="2383028"/>
            <a:ext cx="4470400" cy="7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D78611-B9C4-4E21-B672-574B7FFA2A5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955800" y="3165049"/>
            <a:ext cx="3556000" cy="12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AA77E-06F1-4ACD-8E5C-7FD37AA110E7}"/>
              </a:ext>
            </a:extLst>
          </p:cNvPr>
          <p:cNvCxnSpPr/>
          <p:nvPr/>
        </p:nvCxnSpPr>
        <p:spPr>
          <a:xfrm flipV="1">
            <a:off x="1974850" y="3274717"/>
            <a:ext cx="3594100" cy="78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0B1152-B4EE-49FF-AF23-F80B9F3CBD80}"/>
              </a:ext>
            </a:extLst>
          </p:cNvPr>
          <p:cNvCxnSpPr>
            <a:cxnSpLocks/>
          </p:cNvCxnSpPr>
          <p:nvPr/>
        </p:nvCxnSpPr>
        <p:spPr>
          <a:xfrm flipV="1">
            <a:off x="1066800" y="4241936"/>
            <a:ext cx="4320887" cy="4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2E88CD-E512-4158-B4A9-D4E26D242F4C}"/>
              </a:ext>
            </a:extLst>
          </p:cNvPr>
          <p:cNvSpPr txBox="1"/>
          <p:nvPr/>
        </p:nvSpPr>
        <p:spPr>
          <a:xfrm>
            <a:off x="946150" y="1479997"/>
            <a:ext cx="362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Given: Reference dataset (85 rows)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FDD66-80FD-4945-9F5B-930360F87BA7}"/>
              </a:ext>
            </a:extLst>
          </p:cNvPr>
          <p:cNvSpPr txBox="1"/>
          <p:nvPr/>
        </p:nvSpPr>
        <p:spPr>
          <a:xfrm>
            <a:off x="5511800" y="2273300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Folfox-6?</a:t>
            </a:r>
          </a:p>
          <a:p>
            <a:r>
              <a:rPr lang="en-US" dirty="0">
                <a:solidFill>
                  <a:srgbClr val="FF0000"/>
                </a:solidFill>
              </a:rPr>
              <a:t>(100)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C1129C-F29F-458B-A904-02045F5A33C3}"/>
              </a:ext>
            </a:extLst>
          </p:cNvPr>
          <p:cNvSpPr txBox="1"/>
          <p:nvPr/>
        </p:nvSpPr>
        <p:spPr>
          <a:xfrm>
            <a:off x="5422558" y="4028336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Docetaxiieil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(58)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B665DD-6659-4062-8B59-F306C18EABBC}"/>
              </a:ext>
            </a:extLst>
          </p:cNvPr>
          <p:cNvSpPr txBox="1"/>
          <p:nvPr/>
        </p:nvSpPr>
        <p:spPr>
          <a:xfrm>
            <a:off x="6611399" y="1483446"/>
            <a:ext cx="216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Clean and label new data – What?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7BE7C4-B569-4EF4-AD9F-AA6605C8FCF4}"/>
              </a:ext>
            </a:extLst>
          </p:cNvPr>
          <p:cNvSpPr txBox="1"/>
          <p:nvPr/>
        </p:nvSpPr>
        <p:spPr>
          <a:xfrm>
            <a:off x="5523061" y="3296868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(170)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5D12-D06D-4019-B0B9-89BBF6BF2C48}"/>
              </a:ext>
            </a:extLst>
          </p:cNvPr>
          <p:cNvSpPr txBox="1"/>
          <p:nvPr/>
        </p:nvSpPr>
        <p:spPr>
          <a:xfrm>
            <a:off x="6611399" y="2251932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 we can directly match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70B40-E4C0-4109-98CA-A4BAB93E1B22}"/>
              </a:ext>
            </a:extLst>
          </p:cNvPr>
          <p:cNvSpPr txBox="1"/>
          <p:nvPr/>
        </p:nvSpPr>
        <p:spPr>
          <a:xfrm>
            <a:off x="6714982" y="3028071"/>
            <a:ext cx="177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Some need rules of association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534D8-1C47-4896-9C50-72538F0E49C6}"/>
              </a:ext>
            </a:extLst>
          </p:cNvPr>
          <p:cNvSpPr txBox="1"/>
          <p:nvPr/>
        </p:nvSpPr>
        <p:spPr>
          <a:xfrm>
            <a:off x="6866513" y="3982686"/>
            <a:ext cx="165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is messy, need fuzzy match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0A37EB-8A92-470E-A9CC-5BDCBC8286C3}"/>
              </a:ext>
            </a:extLst>
          </p:cNvPr>
          <p:cNvCxnSpPr>
            <a:cxnSpLocks/>
          </p:cNvCxnSpPr>
          <p:nvPr/>
        </p:nvCxnSpPr>
        <p:spPr>
          <a:xfrm flipV="1">
            <a:off x="2556769" y="5240838"/>
            <a:ext cx="2830918" cy="8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3B41D8-5E4D-4BA3-8C52-0C46056E2DB7}"/>
              </a:ext>
            </a:extLst>
          </p:cNvPr>
          <p:cNvSpPr txBox="1"/>
          <p:nvPr/>
        </p:nvSpPr>
        <p:spPr>
          <a:xfrm>
            <a:off x="6866513" y="5051388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 existing relevant info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A99417-ED8F-47C9-9081-EDAFBF3C1A9A}"/>
              </a:ext>
            </a:extLst>
          </p:cNvPr>
          <p:cNvSpPr txBox="1"/>
          <p:nvPr/>
        </p:nvSpPr>
        <p:spPr>
          <a:xfrm>
            <a:off x="5422558" y="4997111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 Crop?</a:t>
            </a:r>
          </a:p>
          <a:p>
            <a:r>
              <a:rPr lang="en-US" dirty="0">
                <a:solidFill>
                  <a:srgbClr val="7030A0"/>
                </a:solidFill>
              </a:rPr>
              <a:t>(40)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9A401-FD69-432A-99BF-B0065437B8E1}"/>
              </a:ext>
            </a:extLst>
          </p:cNvPr>
          <p:cNvSpPr txBox="1"/>
          <p:nvPr/>
        </p:nvSpPr>
        <p:spPr>
          <a:xfrm>
            <a:off x="5387687" y="1433681"/>
            <a:ext cx="1427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Data</a:t>
            </a:r>
          </a:p>
          <a:p>
            <a:r>
              <a:rPr lang="en-US" dirty="0"/>
              <a:t>(541, 368 non-empty)</a:t>
            </a:r>
          </a:p>
        </p:txBody>
      </p:sp>
    </p:spTree>
    <p:extLst>
      <p:ext uri="{BB962C8B-B14F-4D97-AF65-F5344CB8AC3E}">
        <p14:creationId xmlns:p14="http://schemas.microsoft.com/office/powerpoint/2010/main" val="104210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Levenshtein distance between FLOMAX &amp; VOLMAX">
            <a:extLst>
              <a:ext uri="{FF2B5EF4-FFF2-40B4-BE49-F238E27FC236}">
                <a16:creationId xmlns:a16="http://schemas.microsoft.com/office/drawing/2014/main" id="{A919168B-8905-4F22-A274-B3AA1B87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929" y="3988805"/>
            <a:ext cx="828305" cy="8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Levenshtein Algorithm">
            <a:extLst>
              <a:ext uri="{FF2B5EF4-FFF2-40B4-BE49-F238E27FC236}">
                <a16:creationId xmlns:a16="http://schemas.microsoft.com/office/drawing/2014/main" id="{306C64DC-FFE1-4B9D-9744-32BF87078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4" t="49207" r="1274" b="3467"/>
          <a:stretch/>
        </p:blipFill>
        <p:spPr bwMode="auto">
          <a:xfrm>
            <a:off x="7552143" y="4045675"/>
            <a:ext cx="1591857" cy="54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7932" y="18623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F497D"/>
                </a:solidFill>
                <a:latin typeface="Verdana"/>
                <a:cs typeface="Verdana"/>
              </a:rPr>
              <a:t>Labeling Task -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299E-25F8-45C0-8C26-34B502BD1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9" y="1410436"/>
            <a:ext cx="4826000" cy="36323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3C48F-3EAE-4822-AA19-6EDF89B635FD}"/>
              </a:ext>
            </a:extLst>
          </p:cNvPr>
          <p:cNvSpPr/>
          <p:nvPr/>
        </p:nvSpPr>
        <p:spPr>
          <a:xfrm>
            <a:off x="220479" y="2728332"/>
            <a:ext cx="741061" cy="12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802C16-052B-4C36-A8A9-A9B895334FC8}"/>
              </a:ext>
            </a:extLst>
          </p:cNvPr>
          <p:cNvSpPr/>
          <p:nvPr/>
        </p:nvSpPr>
        <p:spPr>
          <a:xfrm>
            <a:off x="961539" y="2714890"/>
            <a:ext cx="946150" cy="12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C124C-968F-45BE-932E-864810D34D1D}"/>
              </a:ext>
            </a:extLst>
          </p:cNvPr>
          <p:cNvSpPr/>
          <p:nvPr/>
        </p:nvSpPr>
        <p:spPr>
          <a:xfrm>
            <a:off x="214129" y="3472111"/>
            <a:ext cx="741061" cy="1501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FE9A0B-AEAE-436C-9A32-DC85B433FFB7}"/>
              </a:ext>
            </a:extLst>
          </p:cNvPr>
          <p:cNvSpPr/>
          <p:nvPr/>
        </p:nvSpPr>
        <p:spPr>
          <a:xfrm>
            <a:off x="955189" y="3498303"/>
            <a:ext cx="946150" cy="12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02B98F-F814-4FA9-9930-7D82875387F7}"/>
              </a:ext>
            </a:extLst>
          </p:cNvPr>
          <p:cNvSpPr/>
          <p:nvPr/>
        </p:nvSpPr>
        <p:spPr>
          <a:xfrm>
            <a:off x="220479" y="1828667"/>
            <a:ext cx="741061" cy="112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EC18C7-2E2C-4E6D-89CD-59DCC352B642}"/>
              </a:ext>
            </a:extLst>
          </p:cNvPr>
          <p:cNvSpPr/>
          <p:nvPr/>
        </p:nvSpPr>
        <p:spPr>
          <a:xfrm>
            <a:off x="220478" y="4136865"/>
            <a:ext cx="741061" cy="1228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75963-1707-4F02-A033-B352C2864432}"/>
              </a:ext>
            </a:extLst>
          </p:cNvPr>
          <p:cNvSpPr txBox="1"/>
          <p:nvPr/>
        </p:nvSpPr>
        <p:spPr>
          <a:xfrm>
            <a:off x="5414642" y="2581138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Abraxane?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955CC9-9EC6-4AA6-B431-C3F125335B17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020257" y="1695006"/>
            <a:ext cx="437533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D78611-B9C4-4E21-B672-574B7FFA2A5E}"/>
              </a:ext>
            </a:extLst>
          </p:cNvPr>
          <p:cNvCxnSpPr>
            <a:cxnSpLocks/>
          </p:cNvCxnSpPr>
          <p:nvPr/>
        </p:nvCxnSpPr>
        <p:spPr>
          <a:xfrm flipV="1">
            <a:off x="1955800" y="2659555"/>
            <a:ext cx="3556000" cy="12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AA77E-06F1-4ACD-8E5C-7FD37AA110E7}"/>
              </a:ext>
            </a:extLst>
          </p:cNvPr>
          <p:cNvCxnSpPr/>
          <p:nvPr/>
        </p:nvCxnSpPr>
        <p:spPr>
          <a:xfrm flipV="1">
            <a:off x="1901339" y="2783922"/>
            <a:ext cx="3594100" cy="78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0B1152-B4EE-49FF-AF23-F80B9F3CBD80}"/>
              </a:ext>
            </a:extLst>
          </p:cNvPr>
          <p:cNvCxnSpPr>
            <a:cxnSpLocks/>
          </p:cNvCxnSpPr>
          <p:nvPr/>
        </p:nvCxnSpPr>
        <p:spPr>
          <a:xfrm flipV="1">
            <a:off x="1066800" y="4160373"/>
            <a:ext cx="4215414" cy="5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70FDD66-80FD-4945-9F5B-930360F87BA7}"/>
              </a:ext>
            </a:extLst>
          </p:cNvPr>
          <p:cNvSpPr txBox="1"/>
          <p:nvPr/>
        </p:nvSpPr>
        <p:spPr>
          <a:xfrm>
            <a:off x="5395592" y="1510340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Folfox-6?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C1129C-F29F-458B-A904-02045F5A33C3}"/>
              </a:ext>
            </a:extLst>
          </p:cNvPr>
          <p:cNvSpPr txBox="1"/>
          <p:nvPr/>
        </p:nvSpPr>
        <p:spPr>
          <a:xfrm>
            <a:off x="5240968" y="3762254"/>
            <a:ext cx="1657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Docetaxiieil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Fuzzy match by</a:t>
            </a: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Levenshtein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E67D3E-9699-4358-A1BE-1136674B817A}"/>
              </a:ext>
            </a:extLst>
          </p:cNvPr>
          <p:cNvSpPr txBox="1"/>
          <p:nvPr/>
        </p:nvSpPr>
        <p:spPr>
          <a:xfrm>
            <a:off x="6672593" y="2107162"/>
            <a:ext cx="2369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Generate association rules by scanning  dataset iteratively </a:t>
            </a:r>
          </a:p>
          <a:p>
            <a:r>
              <a:rPr lang="en-US" dirty="0">
                <a:solidFill>
                  <a:srgbClr val="0070C0"/>
                </a:solidFill>
              </a:rPr>
              <a:t>(A,B,C) -&gt;[1,2,3], </a:t>
            </a:r>
          </a:p>
          <a:p>
            <a:r>
              <a:rPr lang="en-US" dirty="0">
                <a:solidFill>
                  <a:srgbClr val="0070C0"/>
                </a:solidFill>
              </a:rPr>
              <a:t>(B,C,D) -&gt;[2,3,4]</a:t>
            </a:r>
          </a:p>
          <a:p>
            <a:r>
              <a:rPr lang="en-US" dirty="0">
                <a:solidFill>
                  <a:srgbClr val="0070C0"/>
                </a:solidFill>
              </a:rPr>
              <a:t>Gives us (B,C)-&gt;[2,3]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B8F9DB-4BB1-4371-847C-48695132B65F}"/>
              </a:ext>
            </a:extLst>
          </p:cNvPr>
          <p:cNvSpPr txBox="1"/>
          <p:nvPr/>
        </p:nvSpPr>
        <p:spPr>
          <a:xfrm>
            <a:off x="6790182" y="1395032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Loop over data and match</a:t>
            </a:r>
          </a:p>
        </p:txBody>
      </p:sp>
    </p:spTree>
    <p:extLst>
      <p:ext uri="{BB962C8B-B14F-4D97-AF65-F5344CB8AC3E}">
        <p14:creationId xmlns:p14="http://schemas.microsoft.com/office/powerpoint/2010/main" val="199561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7932" y="18623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F497D"/>
                </a:solidFill>
                <a:latin typeface="Verdana"/>
                <a:cs typeface="Verdana"/>
              </a:rPr>
              <a:t>Results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FA2E26-7F25-4E0C-B72F-3A1FBBC74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9233"/>
            <a:ext cx="9144000" cy="326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81D68-813E-44C5-81A5-4841980D4D15}"/>
              </a:ext>
            </a:extLst>
          </p:cNvPr>
          <p:cNvSpPr txBox="1"/>
          <p:nvPr/>
        </p:nvSpPr>
        <p:spPr>
          <a:xfrm>
            <a:off x="603682" y="4766743"/>
            <a:ext cx="821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Applications: To create a universal python algorithm for chemotherapy drugs labeling</a:t>
            </a:r>
          </a:p>
        </p:txBody>
      </p:sp>
    </p:spTree>
    <p:extLst>
      <p:ext uri="{BB962C8B-B14F-4D97-AF65-F5344CB8AC3E}">
        <p14:creationId xmlns:p14="http://schemas.microsoft.com/office/powerpoint/2010/main" val="407206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28720" y="946145"/>
            <a:ext cx="6800855" cy="1143000"/>
          </a:xfrm>
        </p:spPr>
        <p:txBody>
          <a:bodyPr>
            <a:noAutofit/>
          </a:bodyPr>
          <a:lstStyle/>
          <a:p>
            <a:r>
              <a:rPr lang="en-US" altLang="zh-CN" sz="3400" b="1" dirty="0">
                <a:solidFill>
                  <a:srgbClr val="1F497D"/>
                </a:solidFill>
                <a:latin typeface="Verdana"/>
                <a:cs typeface="Verdana"/>
              </a:rPr>
              <a:t>Part 2 - Predictive</a:t>
            </a:r>
            <a:r>
              <a:rPr lang="zh-CN" altLang="en-US" sz="3400" b="1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lang="en-US" altLang="zh-CN" sz="3400" b="1" dirty="0">
                <a:solidFill>
                  <a:srgbClr val="1F497D"/>
                </a:solidFill>
                <a:latin typeface="Verdana"/>
                <a:cs typeface="Verdana"/>
              </a:rPr>
              <a:t>Models</a:t>
            </a:r>
            <a:endParaRPr lang="en-US" sz="3400" b="1" dirty="0">
              <a:solidFill>
                <a:srgbClr val="1F497D"/>
              </a:solidFill>
              <a:latin typeface="Verdana"/>
              <a:cs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335" y="2089144"/>
            <a:ext cx="81940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  <a:sym typeface="Arial"/>
              </a:rPr>
              <a:t>Cgdistress</a:t>
            </a:r>
            <a:r>
              <a:rPr lang="en-US" sz="2400" dirty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  <a:sym typeface="Arial"/>
              </a:rPr>
              <a:t>(Caregiver Impaired Distress</a:t>
            </a:r>
            <a:r>
              <a:rPr lang="en-US" altLang="zh-CN" sz="2400" dirty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  <a:sym typeface="Arial"/>
              </a:rPr>
              <a:t>)</a:t>
            </a:r>
            <a:endParaRPr lang="en-US" sz="2400" dirty="0">
              <a:solidFill>
                <a:srgbClr val="FF0000"/>
              </a:solidFill>
              <a:latin typeface="Verdana" charset="0"/>
              <a:ea typeface="Verdana" charset="0"/>
              <a:cs typeface="Verdana" charset="0"/>
              <a:sym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Cgphq2(Caregiver Impaired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Depression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SF12(Physical and Mental Composite Scores)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Cggad7(Caregiver Impaired </a:t>
            </a:r>
            <a:r>
              <a:rPr lang="en-US" altLang="zh-CN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Anxiety</a:t>
            </a: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AggMent</a:t>
            </a: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(Aggregated Mental Scores)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AggPhys</a:t>
            </a:r>
            <a:r>
              <a:rPr lang="en-US" sz="2400" dirty="0">
                <a:solidFill>
                  <a:srgbClr val="1E497D"/>
                </a:solidFill>
                <a:latin typeface="Verdana" charset="0"/>
                <a:ea typeface="Verdana" charset="0"/>
                <a:cs typeface="Verdana" charset="0"/>
              </a:rPr>
              <a:t>(Aggregated Physical Scores)</a:t>
            </a:r>
          </a:p>
          <a:p>
            <a:endParaRPr lang="en-US" sz="2400" dirty="0">
              <a:solidFill>
                <a:srgbClr val="1E497D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4DD92-E3B1-4F6A-A1BA-C2BC40E49DDD}"/>
              </a:ext>
            </a:extLst>
          </p:cNvPr>
          <p:cNvSpPr/>
          <p:nvPr/>
        </p:nvSpPr>
        <p:spPr>
          <a:xfrm>
            <a:off x="1020931" y="2089145"/>
            <a:ext cx="6780592" cy="3925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036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D62CFD03028D47BAAA083FACA1250C" ma:contentTypeVersion="0" ma:contentTypeDescription="Create a new document." ma:contentTypeScope="" ma:versionID="06f9b713a6f93ea4984f79be8e192c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EEF5C4-795C-4970-9444-0C6E1B4371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B48FEB-784D-48B9-8EDF-AE62900A24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107C50B-80C2-4AFD-82A7-89AE222EAA5F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1378</Words>
  <Application>Microsoft Office PowerPoint</Application>
  <PresentationFormat>On-screen Show (4:3)</PresentationFormat>
  <Paragraphs>245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medium-content-serif-font</vt:lpstr>
      <vt:lpstr>Arial</vt:lpstr>
      <vt:lpstr>Calibri</vt:lpstr>
      <vt:lpstr>Times New Roman</vt:lpstr>
      <vt:lpstr>Verdana</vt:lpstr>
      <vt:lpstr>Wingdings</vt:lpstr>
      <vt:lpstr>Office Theme</vt:lpstr>
      <vt:lpstr>URMC Caregiver Project </vt:lpstr>
      <vt:lpstr>Agenda</vt:lpstr>
      <vt:lpstr>Goals &amp; Deliverables</vt:lpstr>
      <vt:lpstr>Timeline</vt:lpstr>
      <vt:lpstr>Part 1 – Labeling Cancer Treatments</vt:lpstr>
      <vt:lpstr>Labeling Task - Overview</vt:lpstr>
      <vt:lpstr>Labeling Task - Approach</vt:lpstr>
      <vt:lpstr>Results</vt:lpstr>
      <vt:lpstr>Part 2 - Predictive Models</vt:lpstr>
      <vt:lpstr>Data Exploration</vt:lpstr>
      <vt:lpstr>Data Exploration</vt:lpstr>
      <vt:lpstr>Caregiver Distress</vt:lpstr>
      <vt:lpstr>2D Representation</vt:lpstr>
      <vt:lpstr>Heatmap</vt:lpstr>
      <vt:lpstr>Machine Learning Methods</vt:lpstr>
      <vt:lpstr>3D Grid Search for Hyperparameters</vt:lpstr>
      <vt:lpstr>Model Performance - Accuracy</vt:lpstr>
      <vt:lpstr>Fighting Imbalanced Data (Challenges)</vt:lpstr>
      <vt:lpstr>Fighting Data Imbalance</vt:lpstr>
      <vt:lpstr>SMOTE &amp; Change of Measures</vt:lpstr>
      <vt:lpstr>Results </vt:lpstr>
      <vt:lpstr>Results comparison -AUC</vt:lpstr>
      <vt:lpstr>Transforming Regression into Classification</vt:lpstr>
      <vt:lpstr>SF12 Total Score</vt:lpstr>
      <vt:lpstr>SF12 Total Score</vt:lpstr>
      <vt:lpstr>SF12 Total Score</vt:lpstr>
      <vt:lpstr>Explaining ML Results</vt:lpstr>
      <vt:lpstr>LIME on Depression, SVM - rbf</vt:lpstr>
      <vt:lpstr>Summary</vt:lpstr>
      <vt:lpstr>Github Repo (without Data) /ChenweWu/test1</vt:lpstr>
      <vt:lpstr>Sponsor Feedback -from Professor Xu</vt:lpstr>
      <vt:lpstr>Questions and Feedback</vt:lpstr>
      <vt:lpstr>Appendix Below</vt:lpstr>
      <vt:lpstr>Change of measures</vt:lpstr>
      <vt:lpstr>Anxiety Results</vt:lpstr>
      <vt:lpstr>Physical Score Results</vt:lpstr>
      <vt:lpstr>Mental Score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A Ribaudo</dc:creator>
  <cp:lastModifiedBy>Wu Chenwei</cp:lastModifiedBy>
  <cp:revision>835</cp:revision>
  <dcterms:created xsi:type="dcterms:W3CDTF">2014-06-10T18:08:53Z</dcterms:created>
  <dcterms:modified xsi:type="dcterms:W3CDTF">2020-05-06T22:24:06Z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0x01010007D62CFD03028D47BAAA083FACA1250C</vt:lpwstr>
  </property>
</Properties>
</file>